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8" r:id="rId6"/>
    <p:sldId id="260" r:id="rId7"/>
    <p:sldId id="267" r:id="rId8"/>
    <p:sldId id="279" r:id="rId9"/>
    <p:sldId id="280" r:id="rId10"/>
    <p:sldId id="282" r:id="rId11"/>
    <p:sldId id="283" r:id="rId12"/>
    <p:sldId id="284" r:id="rId13"/>
    <p:sldId id="286" r:id="rId14"/>
    <p:sldId id="281" r:id="rId15"/>
    <p:sldId id="285" r:id="rId16"/>
    <p:sldId id="266" r:id="rId17"/>
    <p:sldId id="269" r:id="rId18"/>
    <p:sldId id="271" r:id="rId19"/>
    <p:sldId id="272" r:id="rId20"/>
    <p:sldId id="277" r:id="rId21"/>
    <p:sldId id="275" r:id="rId22"/>
    <p:sldId id="273" r:id="rId23"/>
    <p:sldId id="274" r:id="rId24"/>
    <p:sldId id="276" r:id="rId25"/>
    <p:sldId id="278" r:id="rId26"/>
    <p:sldId id="270" r:id="rId27"/>
    <p:sldId id="261" r:id="rId28"/>
    <p:sldId id="262" r:id="rId29"/>
    <p:sldId id="263" r:id="rId30"/>
    <p:sldId id="264" r:id="rId31"/>
    <p:sldId id="265" r:id="rId3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6343" autoAdjust="0"/>
  </p:normalViewPr>
  <p:slideViewPr>
    <p:cSldViewPr snapToGrid="0">
      <p:cViewPr varScale="1">
        <p:scale>
          <a:sx n="89" d="100"/>
          <a:sy n="89" d="100"/>
        </p:scale>
        <p:origin x="76" y="5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A118FC-7F36-7070-27EC-80AE03BC8A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1CC92C9-F645-E656-2A9C-45B704C71E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E5DB67F-F383-954B-5AB7-3C9E0F35F5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81050-B5AC-4287-9BFE-8FA365E2B7CE}" type="datetimeFigureOut">
              <a:rPr lang="ko-KR" altLang="en-US" smtClean="0"/>
              <a:t>2023-12-14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261F144-9598-C749-003B-B70384C9ED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4462202-FCBD-5233-BB1F-822CB11322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6D38B-862A-4CD3-985D-87FEB4FC7E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03977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33C28F-0DE0-A726-80D4-0A5B8C331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7FE37B8-86B2-F2E9-2E1F-1FEE66F833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FCF9A8F-981A-A557-19CA-26466A37C5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81050-B5AC-4287-9BFE-8FA365E2B7CE}" type="datetimeFigureOut">
              <a:rPr lang="ko-KR" altLang="en-US" smtClean="0"/>
              <a:t>2023-12-14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9EDF898-A769-F8AE-443B-8AD91A36CC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FEC3E24-78FB-1CBC-85D5-6AF31E550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6D38B-862A-4CD3-985D-87FEB4FC7E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89545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7AF97F8-D975-B219-3323-BDD1B2E3594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706605A-23E9-7CB4-1481-8ADF1069E3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AF24B6B-BB16-1F52-F500-7128C8F909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81050-B5AC-4287-9BFE-8FA365E2B7CE}" type="datetimeFigureOut">
              <a:rPr lang="ko-KR" altLang="en-US" smtClean="0"/>
              <a:t>2023-12-14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ABF8213-1D0C-2A17-6E56-15B0691DC8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C46C74D-08B7-9E96-B2E9-407D2956D1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6D38B-862A-4CD3-985D-87FEB4FC7E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66915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905922-E45C-639F-4883-3E14ED284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E14C57B-39CA-0C53-BCBE-4533A1903E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6A46656-C995-67DF-041C-542F19A8E0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81050-B5AC-4287-9BFE-8FA365E2B7CE}" type="datetimeFigureOut">
              <a:rPr lang="ko-KR" altLang="en-US" smtClean="0"/>
              <a:t>2023-12-14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51CB607-C791-CC76-145D-94A781B51D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5D02FFC-45A6-D489-E655-9B6272381E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6D38B-862A-4CD3-985D-87FEB4FC7E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36653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70487B-0942-0610-420A-65A30720C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B7866AB-934F-8C63-5020-664CF43714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A3944FE-97A9-2A5C-D381-93C7FF609B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81050-B5AC-4287-9BFE-8FA365E2B7CE}" type="datetimeFigureOut">
              <a:rPr lang="ko-KR" altLang="en-US" smtClean="0"/>
              <a:t>2023-12-14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0AEED9C-ED85-CB34-6EBD-5BDE388157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A549D10-C6C1-927D-0AD2-9060930D2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6D38B-862A-4CD3-985D-87FEB4FC7E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19663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9CB11A-5957-7AB1-9D2A-285D315FDF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DF6F586-C58C-1C04-8248-C0895CDCFB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718848A-D846-E75F-4EC4-C4511DEB0F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1FA7FF9-09F8-E109-FF2B-80AB5126C2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81050-B5AC-4287-9BFE-8FA365E2B7CE}" type="datetimeFigureOut">
              <a:rPr lang="ko-KR" altLang="en-US" smtClean="0"/>
              <a:t>2023-12-14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9F87310-5D9A-8D5C-43FC-17007B70EC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A8B500C-8224-765C-E1B1-AAEBF3748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6D38B-862A-4CD3-985D-87FEB4FC7E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90938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92AC7C-30C9-D99C-60EE-126E1B1FF4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54A3E2F-F5DA-4043-F6DF-0266ED235C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414CA40-9DF5-59A2-CE86-B956EE6351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5FD89AB-B87D-6806-BFB5-905557E0EA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D049C31-04A5-B4F4-9CD2-29B5CF67803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CD87E15-3EDB-71A9-0A71-F1DC78261D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81050-B5AC-4287-9BFE-8FA365E2B7CE}" type="datetimeFigureOut">
              <a:rPr lang="ko-KR" altLang="en-US" smtClean="0"/>
              <a:t>2023-12-14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DCA25F4-3519-9AF8-75F8-F8991AA02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62C56F5-E79E-DBC2-5DDB-EE448B16E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6D38B-862A-4CD3-985D-87FEB4FC7E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45358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5120F6-B190-2433-A6E4-F3E812CD3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40BACD3-32F3-F667-0D3C-94292D363C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81050-B5AC-4287-9BFE-8FA365E2B7CE}" type="datetimeFigureOut">
              <a:rPr lang="ko-KR" altLang="en-US" smtClean="0"/>
              <a:t>2023-12-14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8FFB1DE-CE10-1E81-4717-988FB9807D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EC63DD5-002B-DAEF-23EF-42C5BBB7F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6D38B-862A-4CD3-985D-87FEB4FC7E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25093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229191F-162C-7858-BF4E-3C1767EA44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81050-B5AC-4287-9BFE-8FA365E2B7CE}" type="datetimeFigureOut">
              <a:rPr lang="ko-KR" altLang="en-US" smtClean="0"/>
              <a:t>2023-12-14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6E31E95-21D0-4209-DDCB-C91BF69A6C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F71DD1E-D735-7722-DB01-5FA31240FA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6D38B-862A-4CD3-985D-87FEB4FC7E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24537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A93B3D-6AD9-4E6E-85D0-7E75DCEC4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7EA8227-AF79-AD3A-816A-E5C87DB006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88678CD-AFF8-A753-3BF5-666D25CC28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A6F2328-94B6-2644-6470-48E4F8E2FF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81050-B5AC-4287-9BFE-8FA365E2B7CE}" type="datetimeFigureOut">
              <a:rPr lang="ko-KR" altLang="en-US" smtClean="0"/>
              <a:t>2023-12-14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B827104-65FE-02EF-936B-CCC990AAC8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017CA65-003A-1678-189C-4CBCEF22FE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6D38B-862A-4CD3-985D-87FEB4FC7E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54929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D725C6-750F-F1D9-70B7-B64B5D74E7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AD78225-96D0-6054-83D0-4BAAE6FE57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C82458B-70F3-D193-06E9-12BD449EA7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D9E5DF9-A060-E36E-6935-CEEE8BE729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81050-B5AC-4287-9BFE-8FA365E2B7CE}" type="datetimeFigureOut">
              <a:rPr lang="ko-KR" altLang="en-US" smtClean="0"/>
              <a:t>2023-12-14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0FBF012-D615-B0BD-8067-5728AE027C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C6179D5-A24D-6CCC-6194-6A554454E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6D38B-862A-4CD3-985D-87FEB4FC7E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1384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00085B5-3E79-2F85-8D17-2D621F21FC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4615E7C-EFDC-4438-02C0-CA834C53E8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6EC0F16-31C8-B9CD-3EC4-667B234E9C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D81050-B5AC-4287-9BFE-8FA365E2B7CE}" type="datetimeFigureOut">
              <a:rPr lang="ko-KR" altLang="en-US" smtClean="0"/>
              <a:t>2023-12-14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24BBBD3-A285-CA61-E627-E46FB38630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8F5B2B6-7DA3-FA3D-83D4-C765330B1F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E6D38B-862A-4CD3-985D-87FEB4FC7E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49054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3A8AEE-1A52-ED8C-BDF6-D26F2D6069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/>
              <a:t>RFSoC RF FrontEnd</a:t>
            </a:r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EB2328E-6382-1F6A-2AD2-21AA91FF40D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/>
              <a:t>V1_00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16546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도표, 라인이(가) 표시된 사진&#10;&#10;자동 생성된 설명">
            <a:extLst>
              <a:ext uri="{FF2B5EF4-FFF2-40B4-BE49-F238E27FC236}">
                <a16:creationId xmlns:a16="http://schemas.microsoft.com/office/drawing/2014/main" id="{8908DBEE-7941-368E-EA2E-73484F27F1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590" y="575715"/>
            <a:ext cx="10208820" cy="57065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873E633-DF73-5EF1-DBE8-9013AE706B9E}"/>
              </a:ext>
            </a:extLst>
          </p:cNvPr>
          <p:cNvSpPr txBox="1"/>
          <p:nvPr/>
        </p:nvSpPr>
        <p:spPr>
          <a:xfrm>
            <a:off x="947059" y="5874170"/>
            <a:ext cx="81375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i="0">
                <a:effectLst/>
              </a:rPr>
              <a:t>With </a:t>
            </a:r>
            <a:r>
              <a:rPr lang="en-US" altLang="ko-KR"/>
              <a:t>Pi</a:t>
            </a:r>
            <a:r>
              <a:rPr lang="en-US" altLang="ko-KR" sz="1800" i="0">
                <a:effectLst/>
              </a:rPr>
              <a:t> Attneuator, lower S11 value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35438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82474DF-8AD3-BD49-D68D-F982B72D81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501" y="1639114"/>
            <a:ext cx="2406774" cy="200035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1E079F2-FD2F-0EE3-C34E-077A4539F352}"/>
              </a:ext>
            </a:extLst>
          </p:cNvPr>
          <p:cNvSpPr txBox="1"/>
          <p:nvPr/>
        </p:nvSpPr>
        <p:spPr>
          <a:xfrm>
            <a:off x="626426" y="3861303"/>
            <a:ext cx="26986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i="0">
                <a:effectLst/>
              </a:rPr>
              <a:t>3dB Point near 800MHz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83941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B794D7A-7DC6-4806-CF52-F4489E0553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0343" y="298889"/>
            <a:ext cx="9971314" cy="546457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937C489-1841-E029-1B63-DB9E8C318224}"/>
              </a:ext>
            </a:extLst>
          </p:cNvPr>
          <p:cNvSpPr txBox="1"/>
          <p:nvPr/>
        </p:nvSpPr>
        <p:spPr>
          <a:xfrm>
            <a:off x="525486" y="6076051"/>
            <a:ext cx="26986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i="0">
                <a:effectLst/>
              </a:rPr>
              <a:t>Without Balun...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38570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도표, 라인이(가) 표시된 사진&#10;&#10;자동 생성된 설명">
            <a:extLst>
              <a:ext uri="{FF2B5EF4-FFF2-40B4-BE49-F238E27FC236}">
                <a16:creationId xmlns:a16="http://schemas.microsoft.com/office/drawing/2014/main" id="{42BFACAE-F82E-929C-2055-7501A4BAF6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432"/>
            <a:ext cx="6579394" cy="3677778"/>
          </a:xfrm>
          <a:prstGeom prst="rect">
            <a:avLst/>
          </a:prstGeom>
        </p:spPr>
      </p:pic>
      <p:pic>
        <p:nvPicPr>
          <p:cNvPr id="7" name="그림 6" descr="텍스트, 도표, 라인, 지도이(가) 표시된 사진&#10;&#10;자동 생성된 설명">
            <a:extLst>
              <a:ext uri="{FF2B5EF4-FFF2-40B4-BE49-F238E27FC236}">
                <a16:creationId xmlns:a16="http://schemas.microsoft.com/office/drawing/2014/main" id="{EB749B9B-E059-78BC-A4A0-4E8061F059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2604" y="3158788"/>
            <a:ext cx="6579396" cy="3677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6231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삼각형 10">
            <a:extLst>
              <a:ext uri="{FF2B5EF4-FFF2-40B4-BE49-F238E27FC236}">
                <a16:creationId xmlns:a16="http://schemas.microsoft.com/office/drawing/2014/main" id="{92819343-B7AA-7431-FBCC-D44F891EF0FD}"/>
              </a:ext>
            </a:extLst>
          </p:cNvPr>
          <p:cNvSpPr/>
          <p:nvPr/>
        </p:nvSpPr>
        <p:spPr>
          <a:xfrm rot="5400000">
            <a:off x="7585177" y="4064514"/>
            <a:ext cx="576488" cy="443603"/>
          </a:xfrm>
          <a:prstGeom prst="triangle">
            <a:avLst/>
          </a:prstGeom>
          <a:noFill/>
          <a:ln w="254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054BFBDF-AE63-184D-9DB2-9FC552885D1E}"/>
              </a:ext>
            </a:extLst>
          </p:cNvPr>
          <p:cNvGrpSpPr/>
          <p:nvPr/>
        </p:nvGrpSpPr>
        <p:grpSpPr>
          <a:xfrm>
            <a:off x="6450806" y="3972898"/>
            <a:ext cx="621093" cy="621093"/>
            <a:chOff x="4583493" y="4396491"/>
            <a:chExt cx="621093" cy="621093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CDA124CA-760D-428A-5D6D-D189BEE05E2C}"/>
                </a:ext>
              </a:extLst>
            </p:cNvPr>
            <p:cNvSpPr/>
            <p:nvPr/>
          </p:nvSpPr>
          <p:spPr>
            <a:xfrm>
              <a:off x="4583493" y="4396491"/>
              <a:ext cx="621093" cy="621093"/>
            </a:xfrm>
            <a:prstGeom prst="rect">
              <a:avLst/>
            </a:prstGeom>
            <a:noFill/>
            <a:ln w="2540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7" name="직선 연결선[R] 16">
              <a:extLst>
                <a:ext uri="{FF2B5EF4-FFF2-40B4-BE49-F238E27FC236}">
                  <a16:creationId xmlns:a16="http://schemas.microsoft.com/office/drawing/2014/main" id="{7181AE10-CC76-80C8-02AD-B820EE330006}"/>
                </a:ext>
              </a:extLst>
            </p:cNvPr>
            <p:cNvCxnSpPr>
              <a:cxnSpLocks/>
            </p:cNvCxnSpPr>
            <p:nvPr/>
          </p:nvCxnSpPr>
          <p:spPr>
            <a:xfrm>
              <a:off x="4645419" y="4518604"/>
              <a:ext cx="395024" cy="0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직선 연결선[R] 17">
              <a:extLst>
                <a:ext uri="{FF2B5EF4-FFF2-40B4-BE49-F238E27FC236}">
                  <a16:creationId xmlns:a16="http://schemas.microsoft.com/office/drawing/2014/main" id="{CD4CA63C-527A-587D-0F31-7642367DBD06}"/>
                </a:ext>
              </a:extLst>
            </p:cNvPr>
            <p:cNvCxnSpPr>
              <a:cxnSpLocks/>
            </p:cNvCxnSpPr>
            <p:nvPr/>
          </p:nvCxnSpPr>
          <p:spPr>
            <a:xfrm>
              <a:off x="5033668" y="4512038"/>
              <a:ext cx="112133" cy="318541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BB9FD084-A7B2-A127-55C0-D32E31CC02F2}"/>
              </a:ext>
            </a:extLst>
          </p:cNvPr>
          <p:cNvGrpSpPr/>
          <p:nvPr/>
        </p:nvGrpSpPr>
        <p:grpSpPr>
          <a:xfrm>
            <a:off x="3882490" y="4242866"/>
            <a:ext cx="621093" cy="621093"/>
            <a:chOff x="6181344" y="4375997"/>
            <a:chExt cx="621093" cy="621093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55B5C8CE-CA10-B0EF-79A4-2DDC88C8A2CA}"/>
                </a:ext>
              </a:extLst>
            </p:cNvPr>
            <p:cNvSpPr/>
            <p:nvPr/>
          </p:nvSpPr>
          <p:spPr>
            <a:xfrm>
              <a:off x="6181344" y="4375997"/>
              <a:ext cx="621093" cy="621093"/>
            </a:xfrm>
            <a:prstGeom prst="rect">
              <a:avLst/>
            </a:prstGeom>
            <a:noFill/>
            <a:ln w="2540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" name="자유형 83">
              <a:extLst>
                <a:ext uri="{FF2B5EF4-FFF2-40B4-BE49-F238E27FC236}">
                  <a16:creationId xmlns:a16="http://schemas.microsoft.com/office/drawing/2014/main" id="{5FEC4D23-9E48-5A56-40F2-C963F880ABB5}"/>
                </a:ext>
              </a:extLst>
            </p:cNvPr>
            <p:cNvSpPr/>
            <p:nvPr/>
          </p:nvSpPr>
          <p:spPr>
            <a:xfrm>
              <a:off x="6289989" y="4482601"/>
              <a:ext cx="85725" cy="412314"/>
            </a:xfrm>
            <a:custGeom>
              <a:avLst/>
              <a:gdLst>
                <a:gd name="connsiteX0" fmla="*/ 46434 w 85725"/>
                <a:gd name="connsiteY0" fmla="*/ 0 h 692944"/>
                <a:gd name="connsiteX1" fmla="*/ 46434 w 85725"/>
                <a:gd name="connsiteY1" fmla="*/ 121444 h 692944"/>
                <a:gd name="connsiteX2" fmla="*/ 85725 w 85725"/>
                <a:gd name="connsiteY2" fmla="*/ 160735 h 692944"/>
                <a:gd name="connsiteX3" fmla="*/ 10716 w 85725"/>
                <a:gd name="connsiteY3" fmla="*/ 235744 h 692944"/>
                <a:gd name="connsiteX4" fmla="*/ 82153 w 85725"/>
                <a:gd name="connsiteY4" fmla="*/ 307181 h 692944"/>
                <a:gd name="connsiteX5" fmla="*/ 3571 w 85725"/>
                <a:gd name="connsiteY5" fmla="*/ 385763 h 692944"/>
                <a:gd name="connsiteX6" fmla="*/ 78581 w 85725"/>
                <a:gd name="connsiteY6" fmla="*/ 460773 h 692944"/>
                <a:gd name="connsiteX7" fmla="*/ 0 w 85725"/>
                <a:gd name="connsiteY7" fmla="*/ 539354 h 692944"/>
                <a:gd name="connsiteX8" fmla="*/ 46434 w 85725"/>
                <a:gd name="connsiteY8" fmla="*/ 585788 h 692944"/>
                <a:gd name="connsiteX9" fmla="*/ 46434 w 85725"/>
                <a:gd name="connsiteY9" fmla="*/ 692944 h 692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5725" h="692944">
                  <a:moveTo>
                    <a:pt x="46434" y="0"/>
                  </a:moveTo>
                  <a:lnTo>
                    <a:pt x="46434" y="121444"/>
                  </a:lnTo>
                  <a:lnTo>
                    <a:pt x="85725" y="160735"/>
                  </a:lnTo>
                  <a:lnTo>
                    <a:pt x="10716" y="235744"/>
                  </a:lnTo>
                  <a:lnTo>
                    <a:pt x="82153" y="307181"/>
                  </a:lnTo>
                  <a:lnTo>
                    <a:pt x="3571" y="385763"/>
                  </a:lnTo>
                  <a:lnTo>
                    <a:pt x="78581" y="460773"/>
                  </a:lnTo>
                  <a:lnTo>
                    <a:pt x="0" y="539354"/>
                  </a:lnTo>
                  <a:lnTo>
                    <a:pt x="46434" y="585788"/>
                  </a:lnTo>
                  <a:lnTo>
                    <a:pt x="46434" y="692944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5" name="자유형 83">
              <a:extLst>
                <a:ext uri="{FF2B5EF4-FFF2-40B4-BE49-F238E27FC236}">
                  <a16:creationId xmlns:a16="http://schemas.microsoft.com/office/drawing/2014/main" id="{1CE420B2-FA91-8102-208F-ADFC16ABE2CB}"/>
                </a:ext>
              </a:extLst>
            </p:cNvPr>
            <p:cNvSpPr/>
            <p:nvPr/>
          </p:nvSpPr>
          <p:spPr>
            <a:xfrm>
              <a:off x="6617179" y="4482601"/>
              <a:ext cx="85725" cy="412314"/>
            </a:xfrm>
            <a:custGeom>
              <a:avLst/>
              <a:gdLst>
                <a:gd name="connsiteX0" fmla="*/ 46434 w 85725"/>
                <a:gd name="connsiteY0" fmla="*/ 0 h 692944"/>
                <a:gd name="connsiteX1" fmla="*/ 46434 w 85725"/>
                <a:gd name="connsiteY1" fmla="*/ 121444 h 692944"/>
                <a:gd name="connsiteX2" fmla="*/ 85725 w 85725"/>
                <a:gd name="connsiteY2" fmla="*/ 160735 h 692944"/>
                <a:gd name="connsiteX3" fmla="*/ 10716 w 85725"/>
                <a:gd name="connsiteY3" fmla="*/ 235744 h 692944"/>
                <a:gd name="connsiteX4" fmla="*/ 82153 w 85725"/>
                <a:gd name="connsiteY4" fmla="*/ 307181 h 692944"/>
                <a:gd name="connsiteX5" fmla="*/ 3571 w 85725"/>
                <a:gd name="connsiteY5" fmla="*/ 385763 h 692944"/>
                <a:gd name="connsiteX6" fmla="*/ 78581 w 85725"/>
                <a:gd name="connsiteY6" fmla="*/ 460773 h 692944"/>
                <a:gd name="connsiteX7" fmla="*/ 0 w 85725"/>
                <a:gd name="connsiteY7" fmla="*/ 539354 h 692944"/>
                <a:gd name="connsiteX8" fmla="*/ 46434 w 85725"/>
                <a:gd name="connsiteY8" fmla="*/ 585788 h 692944"/>
                <a:gd name="connsiteX9" fmla="*/ 46434 w 85725"/>
                <a:gd name="connsiteY9" fmla="*/ 692944 h 692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5725" h="692944">
                  <a:moveTo>
                    <a:pt x="46434" y="0"/>
                  </a:moveTo>
                  <a:lnTo>
                    <a:pt x="46434" y="121444"/>
                  </a:lnTo>
                  <a:lnTo>
                    <a:pt x="85725" y="160735"/>
                  </a:lnTo>
                  <a:lnTo>
                    <a:pt x="10716" y="235744"/>
                  </a:lnTo>
                  <a:lnTo>
                    <a:pt x="82153" y="307181"/>
                  </a:lnTo>
                  <a:lnTo>
                    <a:pt x="3571" y="385763"/>
                  </a:lnTo>
                  <a:lnTo>
                    <a:pt x="78581" y="460773"/>
                  </a:lnTo>
                  <a:lnTo>
                    <a:pt x="0" y="539354"/>
                  </a:lnTo>
                  <a:lnTo>
                    <a:pt x="46434" y="585788"/>
                  </a:lnTo>
                  <a:lnTo>
                    <a:pt x="46434" y="692944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2" name="자유형 83">
              <a:extLst>
                <a:ext uri="{FF2B5EF4-FFF2-40B4-BE49-F238E27FC236}">
                  <a16:creationId xmlns:a16="http://schemas.microsoft.com/office/drawing/2014/main" id="{71AE718A-99CB-8EA0-4FAA-20919FD0CBB5}"/>
                </a:ext>
              </a:extLst>
            </p:cNvPr>
            <p:cNvSpPr/>
            <p:nvPr/>
          </p:nvSpPr>
          <p:spPr>
            <a:xfrm rot="16200000">
              <a:off x="6453885" y="4284774"/>
              <a:ext cx="85725" cy="412314"/>
            </a:xfrm>
            <a:custGeom>
              <a:avLst/>
              <a:gdLst>
                <a:gd name="connsiteX0" fmla="*/ 46434 w 85725"/>
                <a:gd name="connsiteY0" fmla="*/ 0 h 692944"/>
                <a:gd name="connsiteX1" fmla="*/ 46434 w 85725"/>
                <a:gd name="connsiteY1" fmla="*/ 121444 h 692944"/>
                <a:gd name="connsiteX2" fmla="*/ 85725 w 85725"/>
                <a:gd name="connsiteY2" fmla="*/ 160735 h 692944"/>
                <a:gd name="connsiteX3" fmla="*/ 10716 w 85725"/>
                <a:gd name="connsiteY3" fmla="*/ 235744 h 692944"/>
                <a:gd name="connsiteX4" fmla="*/ 82153 w 85725"/>
                <a:gd name="connsiteY4" fmla="*/ 307181 h 692944"/>
                <a:gd name="connsiteX5" fmla="*/ 3571 w 85725"/>
                <a:gd name="connsiteY5" fmla="*/ 385763 h 692944"/>
                <a:gd name="connsiteX6" fmla="*/ 78581 w 85725"/>
                <a:gd name="connsiteY6" fmla="*/ 460773 h 692944"/>
                <a:gd name="connsiteX7" fmla="*/ 0 w 85725"/>
                <a:gd name="connsiteY7" fmla="*/ 539354 h 692944"/>
                <a:gd name="connsiteX8" fmla="*/ 46434 w 85725"/>
                <a:gd name="connsiteY8" fmla="*/ 585788 h 692944"/>
                <a:gd name="connsiteX9" fmla="*/ 46434 w 85725"/>
                <a:gd name="connsiteY9" fmla="*/ 692944 h 692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5725" h="692944">
                  <a:moveTo>
                    <a:pt x="46434" y="0"/>
                  </a:moveTo>
                  <a:lnTo>
                    <a:pt x="46434" y="121444"/>
                  </a:lnTo>
                  <a:lnTo>
                    <a:pt x="85725" y="160735"/>
                  </a:lnTo>
                  <a:lnTo>
                    <a:pt x="10716" y="235744"/>
                  </a:lnTo>
                  <a:lnTo>
                    <a:pt x="82153" y="307181"/>
                  </a:lnTo>
                  <a:lnTo>
                    <a:pt x="3571" y="385763"/>
                  </a:lnTo>
                  <a:lnTo>
                    <a:pt x="78581" y="460773"/>
                  </a:lnTo>
                  <a:lnTo>
                    <a:pt x="0" y="539354"/>
                  </a:lnTo>
                  <a:lnTo>
                    <a:pt x="46434" y="585788"/>
                  </a:lnTo>
                  <a:lnTo>
                    <a:pt x="46434" y="692944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5C423090-D674-BFD8-A9D4-751A8471A780}"/>
              </a:ext>
            </a:extLst>
          </p:cNvPr>
          <p:cNvGrpSpPr/>
          <p:nvPr/>
        </p:nvGrpSpPr>
        <p:grpSpPr>
          <a:xfrm>
            <a:off x="5162152" y="4242212"/>
            <a:ext cx="621093" cy="621093"/>
            <a:chOff x="3310368" y="4369910"/>
            <a:chExt cx="621093" cy="621093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8DF7DC08-3BEA-8DCA-412F-CC31DF0E0769}"/>
                </a:ext>
              </a:extLst>
            </p:cNvPr>
            <p:cNvGrpSpPr/>
            <p:nvPr/>
          </p:nvGrpSpPr>
          <p:grpSpPr>
            <a:xfrm>
              <a:off x="3637237" y="4396565"/>
              <a:ext cx="261557" cy="576489"/>
              <a:chOff x="3605908" y="4392214"/>
              <a:chExt cx="318565" cy="576489"/>
            </a:xfrm>
          </p:grpSpPr>
          <p:cxnSp>
            <p:nvCxnSpPr>
              <p:cNvPr id="20" name="직선 연결선[R] 62">
                <a:extLst>
                  <a:ext uri="{FF2B5EF4-FFF2-40B4-BE49-F238E27FC236}">
                    <a16:creationId xmlns:a16="http://schemas.microsoft.com/office/drawing/2014/main" id="{2FD91E06-0137-39CF-30B7-4D6CC08275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12676" y="4392214"/>
                <a:ext cx="0" cy="576489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9091111F-E42C-059B-D2E4-015EA09B4120}"/>
                  </a:ext>
                </a:extLst>
              </p:cNvPr>
              <p:cNvSpPr/>
              <p:nvPr/>
            </p:nvSpPr>
            <p:spPr>
              <a:xfrm>
                <a:off x="3605908" y="4483230"/>
                <a:ext cx="318565" cy="162556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22" name="타원 21">
                <a:extLst>
                  <a:ext uri="{FF2B5EF4-FFF2-40B4-BE49-F238E27FC236}">
                    <a16:creationId xmlns:a16="http://schemas.microsoft.com/office/drawing/2014/main" id="{FC87788B-7139-2307-3528-C7C15D2B146D}"/>
                  </a:ext>
                </a:extLst>
              </p:cNvPr>
              <p:cNvSpPr/>
              <p:nvPr/>
            </p:nvSpPr>
            <p:spPr>
              <a:xfrm>
                <a:off x="3605908" y="4586748"/>
                <a:ext cx="318565" cy="162556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23" name="타원 22">
                <a:extLst>
                  <a:ext uri="{FF2B5EF4-FFF2-40B4-BE49-F238E27FC236}">
                    <a16:creationId xmlns:a16="http://schemas.microsoft.com/office/drawing/2014/main" id="{DCBEC928-2BB9-7575-302E-2653337F2B36}"/>
                  </a:ext>
                </a:extLst>
              </p:cNvPr>
              <p:cNvSpPr/>
              <p:nvPr/>
            </p:nvSpPr>
            <p:spPr>
              <a:xfrm>
                <a:off x="3605908" y="4695886"/>
                <a:ext cx="318565" cy="162556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E10878BF-3622-3366-659B-CA15C5165824}"/>
                </a:ext>
              </a:extLst>
            </p:cNvPr>
            <p:cNvGrpSpPr/>
            <p:nvPr/>
          </p:nvGrpSpPr>
          <p:grpSpPr>
            <a:xfrm rot="10800000">
              <a:off x="3350135" y="4392213"/>
              <a:ext cx="261557" cy="576489"/>
              <a:chOff x="3605908" y="4392214"/>
              <a:chExt cx="318565" cy="576489"/>
            </a:xfrm>
          </p:grpSpPr>
          <p:cxnSp>
            <p:nvCxnSpPr>
              <p:cNvPr id="16" name="직선 연결선[R] 69">
                <a:extLst>
                  <a:ext uri="{FF2B5EF4-FFF2-40B4-BE49-F238E27FC236}">
                    <a16:creationId xmlns:a16="http://schemas.microsoft.com/office/drawing/2014/main" id="{D33EEFA1-8E8B-0542-FECA-E663CC37114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12676" y="4392214"/>
                <a:ext cx="0" cy="576489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id="{36ED5AAE-6749-E616-F5A7-D8A722E8950F}"/>
                  </a:ext>
                </a:extLst>
              </p:cNvPr>
              <p:cNvSpPr/>
              <p:nvPr/>
            </p:nvSpPr>
            <p:spPr>
              <a:xfrm>
                <a:off x="3605908" y="4483230"/>
                <a:ext cx="318565" cy="162556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C8D7E0C5-1C4B-837A-0575-15DD8E89C81A}"/>
                  </a:ext>
                </a:extLst>
              </p:cNvPr>
              <p:cNvSpPr/>
              <p:nvPr/>
            </p:nvSpPr>
            <p:spPr>
              <a:xfrm>
                <a:off x="3605908" y="4586748"/>
                <a:ext cx="318565" cy="162556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id="{1F642BA7-4CD6-FB32-83EB-33A15412C0C1}"/>
                  </a:ext>
                </a:extLst>
              </p:cNvPr>
              <p:cNvSpPr/>
              <p:nvPr/>
            </p:nvSpPr>
            <p:spPr>
              <a:xfrm>
                <a:off x="3605908" y="4695886"/>
                <a:ext cx="318565" cy="162556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5E26EEF7-B396-58F7-8F8A-6076B93ABC0B}"/>
                </a:ext>
              </a:extLst>
            </p:cNvPr>
            <p:cNvSpPr/>
            <p:nvPr/>
          </p:nvSpPr>
          <p:spPr>
            <a:xfrm>
              <a:off x="3310368" y="4369910"/>
              <a:ext cx="621093" cy="621093"/>
            </a:xfrm>
            <a:prstGeom prst="rect">
              <a:avLst/>
            </a:prstGeom>
            <a:noFill/>
            <a:ln w="2540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9FCA5740-D30D-806E-E52D-24FEBF69A992}"/>
              </a:ext>
            </a:extLst>
          </p:cNvPr>
          <p:cNvSpPr txBox="1"/>
          <p:nvPr/>
        </p:nvSpPr>
        <p:spPr>
          <a:xfrm>
            <a:off x="5130884" y="4876290"/>
            <a:ext cx="68362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300" dirty="0" err="1"/>
              <a:t>balun</a:t>
            </a:r>
            <a:endParaRPr kumimoji="1" lang="en-US" altLang="ko-Kore-KR" sz="1300" dirty="0"/>
          </a:p>
          <a:p>
            <a:pPr algn="ctr"/>
            <a:r>
              <a:rPr kumimoji="1" lang="en-US" altLang="ko-Kore-KR" sz="1300"/>
              <a:t>-10dB</a:t>
            </a:r>
            <a:endParaRPr kumimoji="1" lang="ko-Kore-KR" altLang="en-US" sz="13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6BD9E70-A272-2992-A411-9FE9F5A32F43}"/>
              </a:ext>
            </a:extLst>
          </p:cNvPr>
          <p:cNvSpPr txBox="1"/>
          <p:nvPr/>
        </p:nvSpPr>
        <p:spPr>
          <a:xfrm>
            <a:off x="6419538" y="4606976"/>
            <a:ext cx="68362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300"/>
              <a:t>LPF</a:t>
            </a:r>
            <a:endParaRPr kumimoji="1" lang="ko-Kore-KR" altLang="en-US" sz="13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93DA0DE-CEC5-C575-5265-A8A9B1AF1731}"/>
              </a:ext>
            </a:extLst>
          </p:cNvPr>
          <p:cNvSpPr txBox="1"/>
          <p:nvPr/>
        </p:nvSpPr>
        <p:spPr>
          <a:xfrm>
            <a:off x="3848198" y="4846938"/>
            <a:ext cx="68362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300"/>
              <a:t>PI-pad</a:t>
            </a:r>
            <a:endParaRPr kumimoji="1" lang="en-US" altLang="ko-Kore-KR" sz="1300" dirty="0"/>
          </a:p>
          <a:p>
            <a:pPr algn="ctr"/>
            <a:r>
              <a:rPr kumimoji="1" lang="en-US" altLang="ko-Kore-KR" sz="1300"/>
              <a:t>-3dB</a:t>
            </a:r>
            <a:endParaRPr kumimoji="1" lang="ko-Kore-KR" altLang="en-US" sz="13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3C3AA69-3B85-F111-3C9B-7C9E8FEFCCD0}"/>
              </a:ext>
            </a:extLst>
          </p:cNvPr>
          <p:cNvSpPr txBox="1"/>
          <p:nvPr/>
        </p:nvSpPr>
        <p:spPr>
          <a:xfrm>
            <a:off x="7062907" y="4606976"/>
            <a:ext cx="1409774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300"/>
              <a:t>PA</a:t>
            </a:r>
            <a:endParaRPr kumimoji="1" lang="en-US" altLang="ko-Kore-KR" sz="1300" dirty="0"/>
          </a:p>
          <a:p>
            <a:pPr algn="ctr"/>
            <a:r>
              <a:rPr kumimoji="1" lang="en-US" altLang="ko-Kore-KR" sz="1300" dirty="0"/>
              <a:t>+23dB</a:t>
            </a:r>
          </a:p>
          <a:p>
            <a:pPr algn="ctr"/>
            <a:r>
              <a:rPr kumimoji="1" lang="en-US" altLang="ko-Kore-KR" sz="1300" dirty="0"/>
              <a:t>(P1dB +13dBm)</a:t>
            </a:r>
          </a:p>
        </p:txBody>
      </p:sp>
      <p:cxnSp>
        <p:nvCxnSpPr>
          <p:cNvPr id="40" name="직선 연결선[R] 124">
            <a:extLst>
              <a:ext uri="{FF2B5EF4-FFF2-40B4-BE49-F238E27FC236}">
                <a16:creationId xmlns:a16="http://schemas.microsoft.com/office/drawing/2014/main" id="{BEA6E19B-5657-C857-E98A-ACFD396892E3}"/>
              </a:ext>
            </a:extLst>
          </p:cNvPr>
          <p:cNvCxnSpPr>
            <a:cxnSpLocks/>
          </p:cNvCxnSpPr>
          <p:nvPr/>
        </p:nvCxnSpPr>
        <p:spPr>
          <a:xfrm flipH="1">
            <a:off x="5798600" y="4553369"/>
            <a:ext cx="180033" cy="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72B7BA62-762D-BEFD-AABF-88689B9F0D9F}"/>
              </a:ext>
            </a:extLst>
          </p:cNvPr>
          <p:cNvSpPr/>
          <p:nvPr/>
        </p:nvSpPr>
        <p:spPr>
          <a:xfrm>
            <a:off x="2223119" y="3209146"/>
            <a:ext cx="986884" cy="2687224"/>
          </a:xfrm>
          <a:prstGeom prst="rect">
            <a:avLst/>
          </a:prstGeom>
          <a:noFill/>
          <a:ln w="254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>
                <a:solidFill>
                  <a:schemeClr val="tx1"/>
                </a:solidFill>
              </a:rPr>
              <a:t>RFMC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8430907-7C04-0F43-20BD-5784FFB221D7}"/>
              </a:ext>
            </a:extLst>
          </p:cNvPr>
          <p:cNvSpPr/>
          <p:nvPr/>
        </p:nvSpPr>
        <p:spPr>
          <a:xfrm>
            <a:off x="8342047" y="3898356"/>
            <a:ext cx="1187839" cy="775919"/>
          </a:xfrm>
          <a:prstGeom prst="rect">
            <a:avLst/>
          </a:prstGeom>
          <a:noFill/>
          <a:ln w="254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>
                <a:solidFill>
                  <a:schemeClr val="tx1"/>
                </a:solidFill>
              </a:rPr>
              <a:t>SMA </a:t>
            </a:r>
          </a:p>
          <a:p>
            <a:pPr algn="ctr"/>
            <a:r>
              <a:rPr kumimoji="1" lang="en-US" altLang="ko-Kore-KR">
                <a:solidFill>
                  <a:schemeClr val="tx1"/>
                </a:solidFill>
              </a:rPr>
              <a:t>output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cxnSp>
        <p:nvCxnSpPr>
          <p:cNvPr id="45" name="직선 연결선[R] 135">
            <a:extLst>
              <a:ext uri="{FF2B5EF4-FFF2-40B4-BE49-F238E27FC236}">
                <a16:creationId xmlns:a16="http://schemas.microsoft.com/office/drawing/2014/main" id="{98478FAD-D750-23EA-3A20-53C1EE8CC541}"/>
              </a:ext>
            </a:extLst>
          </p:cNvPr>
          <p:cNvCxnSpPr>
            <a:cxnSpLocks/>
            <a:stCxn id="6" idx="1"/>
            <a:endCxn id="47" idx="6"/>
          </p:cNvCxnSpPr>
          <p:nvPr/>
        </p:nvCxnSpPr>
        <p:spPr>
          <a:xfrm flipH="1">
            <a:off x="6238764" y="4283445"/>
            <a:ext cx="212042" cy="1003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타원 45">
            <a:extLst>
              <a:ext uri="{FF2B5EF4-FFF2-40B4-BE49-F238E27FC236}">
                <a16:creationId xmlns:a16="http://schemas.microsoft.com/office/drawing/2014/main" id="{6C966050-950D-D282-E710-D948447ACD7D}"/>
              </a:ext>
            </a:extLst>
          </p:cNvPr>
          <p:cNvSpPr/>
          <p:nvPr/>
        </p:nvSpPr>
        <p:spPr>
          <a:xfrm>
            <a:off x="5980795" y="4521127"/>
            <a:ext cx="60743" cy="60743"/>
          </a:xfrm>
          <a:prstGeom prst="ellipse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ECD32CF0-3ED2-E524-0D82-3EC32B7F2EDB}"/>
              </a:ext>
            </a:extLst>
          </p:cNvPr>
          <p:cNvSpPr/>
          <p:nvPr/>
        </p:nvSpPr>
        <p:spPr>
          <a:xfrm>
            <a:off x="6178021" y="4254076"/>
            <a:ext cx="60743" cy="60743"/>
          </a:xfrm>
          <a:prstGeom prst="ellipse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BF59B2A8-9D58-8F1F-15C3-2B9609C7AF2E}"/>
              </a:ext>
            </a:extLst>
          </p:cNvPr>
          <p:cNvSpPr/>
          <p:nvPr/>
        </p:nvSpPr>
        <p:spPr>
          <a:xfrm>
            <a:off x="6178021" y="4786668"/>
            <a:ext cx="60743" cy="60743"/>
          </a:xfrm>
          <a:prstGeom prst="ellipse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49" name="직선 연결선[R] 144">
            <a:extLst>
              <a:ext uri="{FF2B5EF4-FFF2-40B4-BE49-F238E27FC236}">
                <a16:creationId xmlns:a16="http://schemas.microsoft.com/office/drawing/2014/main" id="{25B51D75-F687-4AB0-EB75-9A8DB1D85744}"/>
              </a:ext>
            </a:extLst>
          </p:cNvPr>
          <p:cNvCxnSpPr>
            <a:cxnSpLocks/>
            <a:stCxn id="47" idx="3"/>
            <a:endCxn id="46" idx="7"/>
          </p:cNvCxnSpPr>
          <p:nvPr/>
        </p:nvCxnSpPr>
        <p:spPr>
          <a:xfrm flipH="1">
            <a:off x="6032642" y="4305923"/>
            <a:ext cx="154275" cy="22410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연결선: 꺾임 49">
            <a:extLst>
              <a:ext uri="{FF2B5EF4-FFF2-40B4-BE49-F238E27FC236}">
                <a16:creationId xmlns:a16="http://schemas.microsoft.com/office/drawing/2014/main" id="{32E6A8F6-F742-E876-C466-52C00AD8FCCB}"/>
              </a:ext>
            </a:extLst>
          </p:cNvPr>
          <p:cNvCxnSpPr>
            <a:cxnSpLocks/>
            <a:stCxn id="48" idx="6"/>
          </p:cNvCxnSpPr>
          <p:nvPr/>
        </p:nvCxnSpPr>
        <p:spPr>
          <a:xfrm>
            <a:off x="6238764" y="4817040"/>
            <a:ext cx="2020010" cy="1253560"/>
          </a:xfrm>
          <a:prstGeom prst="bentConnector3">
            <a:avLst>
              <a:gd name="adj1" fmla="val 12529"/>
            </a:avLst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연결선: 꺾임 52">
            <a:extLst>
              <a:ext uri="{FF2B5EF4-FFF2-40B4-BE49-F238E27FC236}">
                <a16:creationId xmlns:a16="http://schemas.microsoft.com/office/drawing/2014/main" id="{1FFEC3D9-4DB6-DAC5-9965-36ADDD50F621}"/>
              </a:ext>
            </a:extLst>
          </p:cNvPr>
          <p:cNvCxnSpPr>
            <a:cxnSpLocks/>
            <a:endCxn id="47" idx="0"/>
          </p:cNvCxnSpPr>
          <p:nvPr/>
        </p:nvCxnSpPr>
        <p:spPr>
          <a:xfrm>
            <a:off x="3204475" y="3536605"/>
            <a:ext cx="3003918" cy="717471"/>
          </a:xfrm>
          <a:prstGeom prst="bentConnector2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0E24183F-9031-9203-06BC-349BD75B40CA}"/>
              </a:ext>
            </a:extLst>
          </p:cNvPr>
          <p:cNvSpPr txBox="1"/>
          <p:nvPr/>
        </p:nvSpPr>
        <p:spPr>
          <a:xfrm>
            <a:off x="5654781" y="4911834"/>
            <a:ext cx="87591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300"/>
              <a:t>RF SPDT</a:t>
            </a:r>
            <a:endParaRPr kumimoji="1" lang="ko-Kore-KR" altLang="en-US" sz="1300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158E427-4768-0967-18DB-0EC487444342}"/>
              </a:ext>
            </a:extLst>
          </p:cNvPr>
          <p:cNvSpPr txBox="1"/>
          <p:nvPr/>
        </p:nvSpPr>
        <p:spPr>
          <a:xfrm>
            <a:off x="59376" y="117628"/>
            <a:ext cx="285655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/>
              <a:t>DAC</a:t>
            </a:r>
            <a:r>
              <a:rPr lang="ko-KR" altLang="en-US" sz="2500"/>
              <a:t> </a:t>
            </a:r>
            <a:r>
              <a:rPr lang="en-US" altLang="ko-KR" sz="2500"/>
              <a:t>output Arch4</a:t>
            </a:r>
            <a:endParaRPr lang="ko-KR" altLang="en-US" sz="250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C8DB26B4-973A-8602-480C-579F69AEE790}"/>
              </a:ext>
            </a:extLst>
          </p:cNvPr>
          <p:cNvSpPr txBox="1"/>
          <p:nvPr/>
        </p:nvSpPr>
        <p:spPr>
          <a:xfrm>
            <a:off x="7852837" y="2172620"/>
            <a:ext cx="19075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en-US" sz="1800" b="1"/>
              <a:t>ERA-3SM+ </a:t>
            </a:r>
            <a:endParaRPr lang="ko-KR" altLang="en-US" b="1"/>
          </a:p>
        </p:txBody>
      </p: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1C0DE481-3BA8-5133-C25A-5A56EA16280A}"/>
              </a:ext>
            </a:extLst>
          </p:cNvPr>
          <p:cNvCxnSpPr>
            <a:cxnSpLocks/>
            <a:stCxn id="10" idx="0"/>
            <a:endCxn id="56" idx="2"/>
          </p:cNvCxnSpPr>
          <p:nvPr/>
        </p:nvCxnSpPr>
        <p:spPr>
          <a:xfrm flipV="1">
            <a:off x="4193037" y="2726334"/>
            <a:ext cx="4856" cy="1516532"/>
          </a:xfrm>
          <a:prstGeom prst="line">
            <a:avLst/>
          </a:prstGeom>
          <a:ln w="19050"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C9543972-CC59-38BB-5397-A5A3599AF430}"/>
              </a:ext>
            </a:extLst>
          </p:cNvPr>
          <p:cNvCxnSpPr>
            <a:cxnSpLocks/>
            <a:stCxn id="4" idx="1"/>
            <a:endCxn id="65" idx="2"/>
          </p:cNvCxnSpPr>
          <p:nvPr/>
        </p:nvCxnSpPr>
        <p:spPr>
          <a:xfrm flipV="1">
            <a:off x="7873421" y="2541952"/>
            <a:ext cx="933175" cy="1600242"/>
          </a:xfrm>
          <a:prstGeom prst="line">
            <a:avLst/>
          </a:prstGeom>
          <a:ln w="19050"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9F0E31F0-0209-07AF-029B-C66C3EFA5533}"/>
              </a:ext>
            </a:extLst>
          </p:cNvPr>
          <p:cNvSpPr txBox="1"/>
          <p:nvPr/>
        </p:nvSpPr>
        <p:spPr>
          <a:xfrm>
            <a:off x="6271277" y="2204539"/>
            <a:ext cx="17487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/>
              <a:t>LFCG-1000+</a:t>
            </a:r>
            <a:endParaRPr lang="ko-KR" altLang="en-US" b="1"/>
          </a:p>
        </p:txBody>
      </p: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2BA12069-7DCA-7D8D-5E40-FB2B9CE44E8A}"/>
              </a:ext>
            </a:extLst>
          </p:cNvPr>
          <p:cNvCxnSpPr>
            <a:cxnSpLocks/>
            <a:stCxn id="6" idx="0"/>
            <a:endCxn id="71" idx="2"/>
          </p:cNvCxnSpPr>
          <p:nvPr/>
        </p:nvCxnSpPr>
        <p:spPr>
          <a:xfrm flipV="1">
            <a:off x="6761353" y="2573871"/>
            <a:ext cx="384316" cy="1399027"/>
          </a:xfrm>
          <a:prstGeom prst="line">
            <a:avLst/>
          </a:prstGeom>
          <a:ln w="19050"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A897D51F-BF9D-FBAB-0F0F-69F1B253F5E3}"/>
              </a:ext>
            </a:extLst>
          </p:cNvPr>
          <p:cNvSpPr txBox="1"/>
          <p:nvPr/>
        </p:nvSpPr>
        <p:spPr>
          <a:xfrm>
            <a:off x="4837790" y="2191727"/>
            <a:ext cx="15971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b="1" i="0">
                <a:effectLst/>
              </a:rPr>
              <a:t>TCM2-33X+</a:t>
            </a:r>
            <a:endParaRPr lang="ko-KR" altLang="en-US" b="1"/>
          </a:p>
        </p:txBody>
      </p: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3F47FBC5-D47D-96C3-062A-7F9975F38C28}"/>
              </a:ext>
            </a:extLst>
          </p:cNvPr>
          <p:cNvCxnSpPr>
            <a:cxnSpLocks/>
            <a:stCxn id="15" idx="0"/>
            <a:endCxn id="77" idx="2"/>
          </p:cNvCxnSpPr>
          <p:nvPr/>
        </p:nvCxnSpPr>
        <p:spPr>
          <a:xfrm flipV="1">
            <a:off x="5472699" y="2561059"/>
            <a:ext cx="163669" cy="1681153"/>
          </a:xfrm>
          <a:prstGeom prst="line">
            <a:avLst/>
          </a:prstGeom>
          <a:ln w="19050"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TextBox 24">
            <a:extLst>
              <a:ext uri="{FF2B5EF4-FFF2-40B4-BE49-F238E27FC236}">
                <a16:creationId xmlns:a16="http://schemas.microsoft.com/office/drawing/2014/main" id="{5425818D-6BC4-2E0B-AFCD-2F0E8AE2597C}"/>
              </a:ext>
            </a:extLst>
          </p:cNvPr>
          <p:cNvSpPr txBox="1"/>
          <p:nvPr/>
        </p:nvSpPr>
        <p:spPr>
          <a:xfrm>
            <a:off x="3300653" y="5881569"/>
            <a:ext cx="19186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ore-K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 dirty="0"/>
              <a:t>HMC545A</a:t>
            </a:r>
          </a:p>
          <a:p>
            <a:r>
              <a:rPr lang="en-US" altLang="ko-KR" b="1" dirty="0"/>
              <a:t>QPC7522</a:t>
            </a:r>
          </a:p>
          <a:p>
            <a:r>
              <a:rPr lang="en-US" altLang="ko-KR" b="1" dirty="0"/>
              <a:t>HSWA2-30DR+</a:t>
            </a:r>
            <a:endParaRPr lang="ko-KR" altLang="en-US" b="1" dirty="0"/>
          </a:p>
        </p:txBody>
      </p: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4EB82198-2F69-85FE-EEE1-EDCA9E873451}"/>
              </a:ext>
            </a:extLst>
          </p:cNvPr>
          <p:cNvCxnSpPr>
            <a:cxnSpLocks/>
            <a:endCxn id="64" idx="0"/>
          </p:cNvCxnSpPr>
          <p:nvPr/>
        </p:nvCxnSpPr>
        <p:spPr>
          <a:xfrm flipH="1">
            <a:off x="4259983" y="5188734"/>
            <a:ext cx="1833207" cy="692835"/>
          </a:xfrm>
          <a:prstGeom prst="line">
            <a:avLst/>
          </a:prstGeom>
          <a:ln w="19050"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D1A780B7-7EF7-6223-41EF-70775FBEDB34}"/>
              </a:ext>
            </a:extLst>
          </p:cNvPr>
          <p:cNvSpPr/>
          <p:nvPr/>
        </p:nvSpPr>
        <p:spPr>
          <a:xfrm>
            <a:off x="9275103" y="1034857"/>
            <a:ext cx="1353274" cy="731176"/>
          </a:xfrm>
          <a:prstGeom prst="rect">
            <a:avLst/>
          </a:prstGeom>
          <a:noFill/>
          <a:ln w="254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>
                <a:solidFill>
                  <a:schemeClr val="tx1"/>
                </a:solidFill>
              </a:rPr>
              <a:t>regulator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cxnSp>
        <p:nvCxnSpPr>
          <p:cNvPr id="76" name="연결선: 꺾임 75">
            <a:extLst>
              <a:ext uri="{FF2B5EF4-FFF2-40B4-BE49-F238E27FC236}">
                <a16:creationId xmlns:a16="http://schemas.microsoft.com/office/drawing/2014/main" id="{3F74A277-6158-BC59-4FB8-BC59483EDB53}"/>
              </a:ext>
            </a:extLst>
          </p:cNvPr>
          <p:cNvCxnSpPr>
            <a:cxnSpLocks/>
            <a:stCxn id="75" idx="2"/>
            <a:endCxn id="4" idx="1"/>
          </p:cNvCxnSpPr>
          <p:nvPr/>
        </p:nvCxnSpPr>
        <p:spPr>
          <a:xfrm rot="5400000">
            <a:off x="7724501" y="1914954"/>
            <a:ext cx="2376161" cy="2078319"/>
          </a:xfrm>
          <a:prstGeom prst="bentConnector3">
            <a:avLst>
              <a:gd name="adj1" fmla="val 82870"/>
            </a:avLst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56A345CC-5DC4-C56B-07EF-C054670445D0}"/>
              </a:ext>
            </a:extLst>
          </p:cNvPr>
          <p:cNvSpPr txBox="1"/>
          <p:nvPr/>
        </p:nvSpPr>
        <p:spPr>
          <a:xfrm>
            <a:off x="10095222" y="1956262"/>
            <a:ext cx="6222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en-US" sz="1800"/>
              <a:t>7V</a:t>
            </a:r>
            <a:endParaRPr lang="ko-KR" altLang="en-US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C065E164-CCAE-FF02-C642-62F7B17FDAD4}"/>
              </a:ext>
            </a:extLst>
          </p:cNvPr>
          <p:cNvSpPr txBox="1"/>
          <p:nvPr/>
        </p:nvSpPr>
        <p:spPr>
          <a:xfrm>
            <a:off x="10095222" y="438690"/>
            <a:ext cx="19957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en-US" sz="1800"/>
              <a:t>12V from RFMC</a:t>
            </a:r>
            <a:endParaRPr lang="ko-KR" altLang="en-US"/>
          </a:p>
        </p:txBody>
      </p:sp>
      <p:sp>
        <p:nvSpPr>
          <p:cNvPr id="112" name="아래쪽 화살표[D] 127">
            <a:extLst>
              <a:ext uri="{FF2B5EF4-FFF2-40B4-BE49-F238E27FC236}">
                <a16:creationId xmlns:a16="http://schemas.microsoft.com/office/drawing/2014/main" id="{56603FC2-B127-341C-239C-0D0485EFF0E8}"/>
              </a:ext>
            </a:extLst>
          </p:cNvPr>
          <p:cNvSpPr/>
          <p:nvPr/>
        </p:nvSpPr>
        <p:spPr>
          <a:xfrm>
            <a:off x="9916119" y="677908"/>
            <a:ext cx="71241" cy="297296"/>
          </a:xfrm>
          <a:prstGeom prst="downArrow">
            <a:avLst/>
          </a:prstGeom>
          <a:solidFill>
            <a:schemeClr val="tx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cxnSp>
        <p:nvCxnSpPr>
          <p:cNvPr id="115" name="직선 연결선[R] 117">
            <a:extLst>
              <a:ext uri="{FF2B5EF4-FFF2-40B4-BE49-F238E27FC236}">
                <a16:creationId xmlns:a16="http://schemas.microsoft.com/office/drawing/2014/main" id="{40877C0D-F736-B077-3F29-269786288F01}"/>
              </a:ext>
            </a:extLst>
          </p:cNvPr>
          <p:cNvCxnSpPr>
            <a:cxnSpLocks/>
            <a:endCxn id="6" idx="3"/>
          </p:cNvCxnSpPr>
          <p:nvPr/>
        </p:nvCxnSpPr>
        <p:spPr>
          <a:xfrm flipH="1">
            <a:off x="7071899" y="4283445"/>
            <a:ext cx="258322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6" name="직선 연결선[R] 117">
            <a:extLst>
              <a:ext uri="{FF2B5EF4-FFF2-40B4-BE49-F238E27FC236}">
                <a16:creationId xmlns:a16="http://schemas.microsoft.com/office/drawing/2014/main" id="{F63FE9AD-F5D8-947B-1D71-262DE4C5277E}"/>
              </a:ext>
            </a:extLst>
          </p:cNvPr>
          <p:cNvCxnSpPr>
            <a:cxnSpLocks/>
          </p:cNvCxnSpPr>
          <p:nvPr/>
        </p:nvCxnSpPr>
        <p:spPr>
          <a:xfrm flipH="1">
            <a:off x="7403246" y="4284057"/>
            <a:ext cx="246786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직선 연결선 116">
            <a:extLst>
              <a:ext uri="{FF2B5EF4-FFF2-40B4-BE49-F238E27FC236}">
                <a16:creationId xmlns:a16="http://schemas.microsoft.com/office/drawing/2014/main" id="{01AC8B2F-373C-8448-6458-92ACFF90F33E}"/>
              </a:ext>
            </a:extLst>
          </p:cNvPr>
          <p:cNvCxnSpPr/>
          <p:nvPr/>
        </p:nvCxnSpPr>
        <p:spPr>
          <a:xfrm>
            <a:off x="7330221" y="4142194"/>
            <a:ext cx="0" cy="26479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8" name="직선 연결선 117">
            <a:extLst>
              <a:ext uri="{FF2B5EF4-FFF2-40B4-BE49-F238E27FC236}">
                <a16:creationId xmlns:a16="http://schemas.microsoft.com/office/drawing/2014/main" id="{AE112570-D401-96D9-1227-2AE523450CB3}"/>
              </a:ext>
            </a:extLst>
          </p:cNvPr>
          <p:cNvCxnSpPr/>
          <p:nvPr/>
        </p:nvCxnSpPr>
        <p:spPr>
          <a:xfrm>
            <a:off x="7403246" y="4142194"/>
            <a:ext cx="0" cy="26479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5" name="직선 연결선[R] 117">
            <a:extLst>
              <a:ext uri="{FF2B5EF4-FFF2-40B4-BE49-F238E27FC236}">
                <a16:creationId xmlns:a16="http://schemas.microsoft.com/office/drawing/2014/main" id="{55B72F5E-F9EB-4550-EF51-AEFBA0D20CAB}"/>
              </a:ext>
            </a:extLst>
          </p:cNvPr>
          <p:cNvCxnSpPr>
            <a:cxnSpLocks/>
          </p:cNvCxnSpPr>
          <p:nvPr/>
        </p:nvCxnSpPr>
        <p:spPr>
          <a:xfrm flipH="1">
            <a:off x="8108294" y="4283445"/>
            <a:ext cx="65932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6" name="직선 연결선[R] 117">
            <a:extLst>
              <a:ext uri="{FF2B5EF4-FFF2-40B4-BE49-F238E27FC236}">
                <a16:creationId xmlns:a16="http://schemas.microsoft.com/office/drawing/2014/main" id="{0BAF5226-A736-D048-9FDA-1AAD2723ED1B}"/>
              </a:ext>
            </a:extLst>
          </p:cNvPr>
          <p:cNvCxnSpPr>
            <a:cxnSpLocks/>
          </p:cNvCxnSpPr>
          <p:nvPr/>
        </p:nvCxnSpPr>
        <p:spPr>
          <a:xfrm flipH="1">
            <a:off x="8247251" y="4284057"/>
            <a:ext cx="81686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7" name="직선 연결선 126">
            <a:extLst>
              <a:ext uri="{FF2B5EF4-FFF2-40B4-BE49-F238E27FC236}">
                <a16:creationId xmlns:a16="http://schemas.microsoft.com/office/drawing/2014/main" id="{E5BC80F0-C254-0469-7E97-DC4F402789D1}"/>
              </a:ext>
            </a:extLst>
          </p:cNvPr>
          <p:cNvCxnSpPr/>
          <p:nvPr/>
        </p:nvCxnSpPr>
        <p:spPr>
          <a:xfrm>
            <a:off x="8174226" y="4142194"/>
            <a:ext cx="0" cy="26479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8" name="직선 연결선 127">
            <a:extLst>
              <a:ext uri="{FF2B5EF4-FFF2-40B4-BE49-F238E27FC236}">
                <a16:creationId xmlns:a16="http://schemas.microsoft.com/office/drawing/2014/main" id="{4E46308D-258B-E89C-A5C5-2DC4EB747078}"/>
              </a:ext>
            </a:extLst>
          </p:cNvPr>
          <p:cNvCxnSpPr/>
          <p:nvPr/>
        </p:nvCxnSpPr>
        <p:spPr>
          <a:xfrm>
            <a:off x="8247251" y="4142194"/>
            <a:ext cx="0" cy="26479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02A0E376-1C92-7B49-4C4B-17CB08CAD8C5}"/>
              </a:ext>
            </a:extLst>
          </p:cNvPr>
          <p:cNvSpPr txBox="1"/>
          <p:nvPr/>
        </p:nvSpPr>
        <p:spPr>
          <a:xfrm>
            <a:off x="3399315" y="2080003"/>
            <a:ext cx="15971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i="0">
                <a:effectLst/>
              </a:rPr>
              <a:t>Discrete Component</a:t>
            </a:r>
            <a:endParaRPr lang="ko-KR" altLang="en-US"/>
          </a:p>
        </p:txBody>
      </p:sp>
      <p:cxnSp>
        <p:nvCxnSpPr>
          <p:cNvPr id="70" name="직선 연결선[R] 120">
            <a:extLst>
              <a:ext uri="{FF2B5EF4-FFF2-40B4-BE49-F238E27FC236}">
                <a16:creationId xmlns:a16="http://schemas.microsoft.com/office/drawing/2014/main" id="{FC66338D-730F-2B13-2D09-50527C5B22EB}"/>
              </a:ext>
            </a:extLst>
          </p:cNvPr>
          <p:cNvCxnSpPr>
            <a:cxnSpLocks/>
          </p:cNvCxnSpPr>
          <p:nvPr/>
        </p:nvCxnSpPr>
        <p:spPr>
          <a:xfrm flipH="1" flipV="1">
            <a:off x="3238543" y="4441357"/>
            <a:ext cx="620334" cy="1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직선 연결선[R] 120">
            <a:extLst>
              <a:ext uri="{FF2B5EF4-FFF2-40B4-BE49-F238E27FC236}">
                <a16:creationId xmlns:a16="http://schemas.microsoft.com/office/drawing/2014/main" id="{EFE73702-73E8-DFC0-4726-445EA5852977}"/>
              </a:ext>
            </a:extLst>
          </p:cNvPr>
          <p:cNvCxnSpPr>
            <a:cxnSpLocks/>
          </p:cNvCxnSpPr>
          <p:nvPr/>
        </p:nvCxnSpPr>
        <p:spPr>
          <a:xfrm flipH="1" flipV="1">
            <a:off x="3238543" y="4644147"/>
            <a:ext cx="620334" cy="1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직선 연결선[R] 89">
            <a:extLst>
              <a:ext uri="{FF2B5EF4-FFF2-40B4-BE49-F238E27FC236}">
                <a16:creationId xmlns:a16="http://schemas.microsoft.com/office/drawing/2014/main" id="{E8A46034-6EDE-6925-42BE-F92B4E7C3DB6}"/>
              </a:ext>
            </a:extLst>
          </p:cNvPr>
          <p:cNvCxnSpPr>
            <a:cxnSpLocks/>
          </p:cNvCxnSpPr>
          <p:nvPr/>
        </p:nvCxnSpPr>
        <p:spPr>
          <a:xfrm flipH="1">
            <a:off x="4516438" y="4456070"/>
            <a:ext cx="21621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직선 연결선[R] 89">
            <a:extLst>
              <a:ext uri="{FF2B5EF4-FFF2-40B4-BE49-F238E27FC236}">
                <a16:creationId xmlns:a16="http://schemas.microsoft.com/office/drawing/2014/main" id="{AA8747B0-D3BA-0F9A-54D6-123E5E63D37E}"/>
              </a:ext>
            </a:extLst>
          </p:cNvPr>
          <p:cNvCxnSpPr>
            <a:cxnSpLocks/>
          </p:cNvCxnSpPr>
          <p:nvPr/>
        </p:nvCxnSpPr>
        <p:spPr>
          <a:xfrm flipH="1">
            <a:off x="4805673" y="4456070"/>
            <a:ext cx="356479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2" name="직선 연결선[R] 89">
            <a:extLst>
              <a:ext uri="{FF2B5EF4-FFF2-40B4-BE49-F238E27FC236}">
                <a16:creationId xmlns:a16="http://schemas.microsoft.com/office/drawing/2014/main" id="{A44FC449-1110-38C3-C253-000C555F9D94}"/>
              </a:ext>
            </a:extLst>
          </p:cNvPr>
          <p:cNvCxnSpPr>
            <a:cxnSpLocks/>
          </p:cNvCxnSpPr>
          <p:nvPr/>
        </p:nvCxnSpPr>
        <p:spPr>
          <a:xfrm flipH="1">
            <a:off x="4516438" y="4634812"/>
            <a:ext cx="21621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" name="직선 연결선[R] 89">
            <a:extLst>
              <a:ext uri="{FF2B5EF4-FFF2-40B4-BE49-F238E27FC236}">
                <a16:creationId xmlns:a16="http://schemas.microsoft.com/office/drawing/2014/main" id="{14ACF9AC-203E-E448-F19C-CE28E1128D2F}"/>
              </a:ext>
            </a:extLst>
          </p:cNvPr>
          <p:cNvCxnSpPr>
            <a:cxnSpLocks/>
          </p:cNvCxnSpPr>
          <p:nvPr/>
        </p:nvCxnSpPr>
        <p:spPr>
          <a:xfrm flipH="1">
            <a:off x="4805673" y="4634812"/>
            <a:ext cx="356479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" name="직선 연결선 104">
            <a:extLst>
              <a:ext uri="{FF2B5EF4-FFF2-40B4-BE49-F238E27FC236}">
                <a16:creationId xmlns:a16="http://schemas.microsoft.com/office/drawing/2014/main" id="{C9A64773-9375-A2D9-483D-651E5EDD2318}"/>
              </a:ext>
            </a:extLst>
          </p:cNvPr>
          <p:cNvCxnSpPr>
            <a:cxnSpLocks/>
          </p:cNvCxnSpPr>
          <p:nvPr/>
        </p:nvCxnSpPr>
        <p:spPr>
          <a:xfrm>
            <a:off x="4805673" y="4572539"/>
            <a:ext cx="0" cy="12098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0" name="직선 연결선 119">
            <a:extLst>
              <a:ext uri="{FF2B5EF4-FFF2-40B4-BE49-F238E27FC236}">
                <a16:creationId xmlns:a16="http://schemas.microsoft.com/office/drawing/2014/main" id="{FFBB33C6-0C32-7E36-25EE-4B1AAD00C2EC}"/>
              </a:ext>
            </a:extLst>
          </p:cNvPr>
          <p:cNvCxnSpPr>
            <a:cxnSpLocks/>
          </p:cNvCxnSpPr>
          <p:nvPr/>
        </p:nvCxnSpPr>
        <p:spPr>
          <a:xfrm>
            <a:off x="4732648" y="4572539"/>
            <a:ext cx="0" cy="12098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1" name="직선 연결선 120">
            <a:extLst>
              <a:ext uri="{FF2B5EF4-FFF2-40B4-BE49-F238E27FC236}">
                <a16:creationId xmlns:a16="http://schemas.microsoft.com/office/drawing/2014/main" id="{F81B3477-1FCF-E7C8-A43F-56FC9A45D965}"/>
              </a:ext>
            </a:extLst>
          </p:cNvPr>
          <p:cNvCxnSpPr>
            <a:cxnSpLocks/>
          </p:cNvCxnSpPr>
          <p:nvPr/>
        </p:nvCxnSpPr>
        <p:spPr>
          <a:xfrm>
            <a:off x="4805673" y="4402908"/>
            <a:ext cx="0" cy="12098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2" name="직선 연결선 121">
            <a:extLst>
              <a:ext uri="{FF2B5EF4-FFF2-40B4-BE49-F238E27FC236}">
                <a16:creationId xmlns:a16="http://schemas.microsoft.com/office/drawing/2014/main" id="{A692D184-CCA5-58AA-3E67-1B3314BF1C88}"/>
              </a:ext>
            </a:extLst>
          </p:cNvPr>
          <p:cNvCxnSpPr>
            <a:cxnSpLocks/>
          </p:cNvCxnSpPr>
          <p:nvPr/>
        </p:nvCxnSpPr>
        <p:spPr>
          <a:xfrm>
            <a:off x="4732648" y="4402908"/>
            <a:ext cx="0" cy="12098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화살표: U자형 2">
            <a:extLst>
              <a:ext uri="{FF2B5EF4-FFF2-40B4-BE49-F238E27FC236}">
                <a16:creationId xmlns:a16="http://schemas.microsoft.com/office/drawing/2014/main" id="{74A2BFBF-D4F3-E91D-B3CD-76348F081912}"/>
              </a:ext>
            </a:extLst>
          </p:cNvPr>
          <p:cNvSpPr/>
          <p:nvPr/>
        </p:nvSpPr>
        <p:spPr>
          <a:xfrm rot="5400000">
            <a:off x="5152220" y="-529361"/>
            <a:ext cx="708299" cy="3793753"/>
          </a:xfrm>
          <a:prstGeom prst="uturnArrow">
            <a:avLst>
              <a:gd name="adj1" fmla="val 25000"/>
              <a:gd name="adj2" fmla="val 25000"/>
              <a:gd name="adj3" fmla="val 25000"/>
              <a:gd name="adj4" fmla="val 43750"/>
              <a:gd name="adj5" fmla="val 97851"/>
            </a:avLst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60E9786-F324-E603-D506-B4164CDA04FA}"/>
              </a:ext>
            </a:extLst>
          </p:cNvPr>
          <p:cNvSpPr txBox="1"/>
          <p:nvPr/>
        </p:nvSpPr>
        <p:spPr>
          <a:xfrm>
            <a:off x="3548710" y="566792"/>
            <a:ext cx="36119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i="0">
                <a:effectLst/>
              </a:rPr>
              <a:t>S11 ~ -</a:t>
            </a:r>
            <a:r>
              <a:rPr lang="en-US" altLang="ko-KR"/>
              <a:t>(6+6)</a:t>
            </a:r>
            <a:r>
              <a:rPr lang="en-US" altLang="ko-KR" sz="1800" i="0">
                <a:effectLst/>
              </a:rPr>
              <a:t>dB</a:t>
            </a:r>
            <a:endParaRPr lang="ko-KR" altLang="en-US"/>
          </a:p>
        </p:txBody>
      </p:sp>
      <p:sp>
        <p:nvSpPr>
          <p:cNvPr id="2" name="자유형 83">
            <a:extLst>
              <a:ext uri="{FF2B5EF4-FFF2-40B4-BE49-F238E27FC236}">
                <a16:creationId xmlns:a16="http://schemas.microsoft.com/office/drawing/2014/main" id="{A7581B63-3D85-02BD-B8D2-4212230CBA47}"/>
              </a:ext>
            </a:extLst>
          </p:cNvPr>
          <p:cNvSpPr/>
          <p:nvPr/>
        </p:nvSpPr>
        <p:spPr>
          <a:xfrm>
            <a:off x="8215911" y="6056623"/>
            <a:ext cx="85725" cy="412314"/>
          </a:xfrm>
          <a:custGeom>
            <a:avLst/>
            <a:gdLst>
              <a:gd name="connsiteX0" fmla="*/ 46434 w 85725"/>
              <a:gd name="connsiteY0" fmla="*/ 0 h 692944"/>
              <a:gd name="connsiteX1" fmla="*/ 46434 w 85725"/>
              <a:gd name="connsiteY1" fmla="*/ 121444 h 692944"/>
              <a:gd name="connsiteX2" fmla="*/ 85725 w 85725"/>
              <a:gd name="connsiteY2" fmla="*/ 160735 h 692944"/>
              <a:gd name="connsiteX3" fmla="*/ 10716 w 85725"/>
              <a:gd name="connsiteY3" fmla="*/ 235744 h 692944"/>
              <a:gd name="connsiteX4" fmla="*/ 82153 w 85725"/>
              <a:gd name="connsiteY4" fmla="*/ 307181 h 692944"/>
              <a:gd name="connsiteX5" fmla="*/ 3571 w 85725"/>
              <a:gd name="connsiteY5" fmla="*/ 385763 h 692944"/>
              <a:gd name="connsiteX6" fmla="*/ 78581 w 85725"/>
              <a:gd name="connsiteY6" fmla="*/ 460773 h 692944"/>
              <a:gd name="connsiteX7" fmla="*/ 0 w 85725"/>
              <a:gd name="connsiteY7" fmla="*/ 539354 h 692944"/>
              <a:gd name="connsiteX8" fmla="*/ 46434 w 85725"/>
              <a:gd name="connsiteY8" fmla="*/ 585788 h 692944"/>
              <a:gd name="connsiteX9" fmla="*/ 46434 w 85725"/>
              <a:gd name="connsiteY9" fmla="*/ 692944 h 6929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5725" h="692944">
                <a:moveTo>
                  <a:pt x="46434" y="0"/>
                </a:moveTo>
                <a:lnTo>
                  <a:pt x="46434" y="121444"/>
                </a:lnTo>
                <a:lnTo>
                  <a:pt x="85725" y="160735"/>
                </a:lnTo>
                <a:lnTo>
                  <a:pt x="10716" y="235744"/>
                </a:lnTo>
                <a:lnTo>
                  <a:pt x="82153" y="307181"/>
                </a:lnTo>
                <a:lnTo>
                  <a:pt x="3571" y="385763"/>
                </a:lnTo>
                <a:lnTo>
                  <a:pt x="78581" y="460773"/>
                </a:lnTo>
                <a:lnTo>
                  <a:pt x="0" y="539354"/>
                </a:lnTo>
                <a:lnTo>
                  <a:pt x="46434" y="585788"/>
                </a:lnTo>
                <a:lnTo>
                  <a:pt x="46434" y="692944"/>
                </a:ln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7526A388-45AC-9C96-D2DA-A7A5C6C45E22}"/>
              </a:ext>
            </a:extLst>
          </p:cNvPr>
          <p:cNvCxnSpPr/>
          <p:nvPr/>
        </p:nvCxnSpPr>
        <p:spPr>
          <a:xfrm>
            <a:off x="8079759" y="6468937"/>
            <a:ext cx="35727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AD6FD8EE-7844-BA54-4802-7FDD4B2EAA6C}"/>
              </a:ext>
            </a:extLst>
          </p:cNvPr>
          <p:cNvCxnSpPr>
            <a:cxnSpLocks/>
          </p:cNvCxnSpPr>
          <p:nvPr/>
        </p:nvCxnSpPr>
        <p:spPr>
          <a:xfrm flipV="1">
            <a:off x="8080446" y="6468937"/>
            <a:ext cx="93780" cy="10668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95157A84-E3D6-1ED4-7DBE-DFDDF734C755}"/>
              </a:ext>
            </a:extLst>
          </p:cNvPr>
          <p:cNvCxnSpPr>
            <a:cxnSpLocks/>
          </p:cNvCxnSpPr>
          <p:nvPr/>
        </p:nvCxnSpPr>
        <p:spPr>
          <a:xfrm flipV="1">
            <a:off x="8164616" y="6468937"/>
            <a:ext cx="93780" cy="10668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C6AB50F6-20F6-5E40-8173-828560AED2C7}"/>
              </a:ext>
            </a:extLst>
          </p:cNvPr>
          <p:cNvCxnSpPr>
            <a:cxnSpLocks/>
          </p:cNvCxnSpPr>
          <p:nvPr/>
        </p:nvCxnSpPr>
        <p:spPr>
          <a:xfrm flipV="1">
            <a:off x="8262801" y="6468937"/>
            <a:ext cx="93780" cy="10668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19583648-BA1D-2ED3-9E66-BCE5D0782230}"/>
              </a:ext>
            </a:extLst>
          </p:cNvPr>
          <p:cNvCxnSpPr>
            <a:cxnSpLocks/>
          </p:cNvCxnSpPr>
          <p:nvPr/>
        </p:nvCxnSpPr>
        <p:spPr>
          <a:xfrm flipV="1">
            <a:off x="8349917" y="6468937"/>
            <a:ext cx="93780" cy="10668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38122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삼각형 10">
            <a:extLst>
              <a:ext uri="{FF2B5EF4-FFF2-40B4-BE49-F238E27FC236}">
                <a16:creationId xmlns:a16="http://schemas.microsoft.com/office/drawing/2014/main" id="{C88F5961-E81F-6E65-9741-7DA87369507F}"/>
              </a:ext>
            </a:extLst>
          </p:cNvPr>
          <p:cNvSpPr/>
          <p:nvPr/>
        </p:nvSpPr>
        <p:spPr>
          <a:xfrm rot="5400000">
            <a:off x="7585177" y="4064514"/>
            <a:ext cx="576488" cy="443603"/>
          </a:xfrm>
          <a:prstGeom prst="triangle">
            <a:avLst/>
          </a:prstGeom>
          <a:noFill/>
          <a:ln w="254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CD7F26B8-6CD0-6800-CC95-23E8F29144E3}"/>
              </a:ext>
            </a:extLst>
          </p:cNvPr>
          <p:cNvGrpSpPr/>
          <p:nvPr/>
        </p:nvGrpSpPr>
        <p:grpSpPr>
          <a:xfrm>
            <a:off x="6450806" y="3972898"/>
            <a:ext cx="621093" cy="621093"/>
            <a:chOff x="4583493" y="4396491"/>
            <a:chExt cx="621093" cy="621093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4E914ED5-9CA1-2C71-B28E-1248F8AA8E1C}"/>
                </a:ext>
              </a:extLst>
            </p:cNvPr>
            <p:cNvSpPr/>
            <p:nvPr/>
          </p:nvSpPr>
          <p:spPr>
            <a:xfrm>
              <a:off x="4583493" y="4396491"/>
              <a:ext cx="621093" cy="621093"/>
            </a:xfrm>
            <a:prstGeom prst="rect">
              <a:avLst/>
            </a:prstGeom>
            <a:noFill/>
            <a:ln w="2540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7" name="직선 연결선[R] 16">
              <a:extLst>
                <a:ext uri="{FF2B5EF4-FFF2-40B4-BE49-F238E27FC236}">
                  <a16:creationId xmlns:a16="http://schemas.microsoft.com/office/drawing/2014/main" id="{55527B3E-9E39-5E1E-ACB7-92FD8AB7F8D9}"/>
                </a:ext>
              </a:extLst>
            </p:cNvPr>
            <p:cNvCxnSpPr>
              <a:cxnSpLocks/>
            </p:cNvCxnSpPr>
            <p:nvPr/>
          </p:nvCxnSpPr>
          <p:spPr>
            <a:xfrm>
              <a:off x="4645419" y="4518604"/>
              <a:ext cx="395024" cy="0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직선 연결선[R] 17">
              <a:extLst>
                <a:ext uri="{FF2B5EF4-FFF2-40B4-BE49-F238E27FC236}">
                  <a16:creationId xmlns:a16="http://schemas.microsoft.com/office/drawing/2014/main" id="{24DD010C-8B54-4EEE-54F7-32DB5C50EC72}"/>
                </a:ext>
              </a:extLst>
            </p:cNvPr>
            <p:cNvCxnSpPr>
              <a:cxnSpLocks/>
            </p:cNvCxnSpPr>
            <p:nvPr/>
          </p:nvCxnSpPr>
          <p:spPr>
            <a:xfrm>
              <a:off x="5033668" y="4512038"/>
              <a:ext cx="112133" cy="318541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7D9F2B86-5F33-7413-4182-D1309BCA00E2}"/>
              </a:ext>
            </a:extLst>
          </p:cNvPr>
          <p:cNvGrpSpPr/>
          <p:nvPr/>
        </p:nvGrpSpPr>
        <p:grpSpPr>
          <a:xfrm>
            <a:off x="3882490" y="4242866"/>
            <a:ext cx="621093" cy="621093"/>
            <a:chOff x="6181344" y="4375997"/>
            <a:chExt cx="621093" cy="621093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D74509D5-0AC9-500E-64E3-9BE876478EF4}"/>
                </a:ext>
              </a:extLst>
            </p:cNvPr>
            <p:cNvSpPr/>
            <p:nvPr/>
          </p:nvSpPr>
          <p:spPr>
            <a:xfrm>
              <a:off x="6181344" y="4375997"/>
              <a:ext cx="621093" cy="621093"/>
            </a:xfrm>
            <a:prstGeom prst="rect">
              <a:avLst/>
            </a:prstGeom>
            <a:noFill/>
            <a:ln w="2540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" name="자유형 83">
              <a:extLst>
                <a:ext uri="{FF2B5EF4-FFF2-40B4-BE49-F238E27FC236}">
                  <a16:creationId xmlns:a16="http://schemas.microsoft.com/office/drawing/2014/main" id="{650E548D-FD3C-3D25-4B35-49DC6AD94E5F}"/>
                </a:ext>
              </a:extLst>
            </p:cNvPr>
            <p:cNvSpPr/>
            <p:nvPr/>
          </p:nvSpPr>
          <p:spPr>
            <a:xfrm>
              <a:off x="6289989" y="4482601"/>
              <a:ext cx="85725" cy="412314"/>
            </a:xfrm>
            <a:custGeom>
              <a:avLst/>
              <a:gdLst>
                <a:gd name="connsiteX0" fmla="*/ 46434 w 85725"/>
                <a:gd name="connsiteY0" fmla="*/ 0 h 692944"/>
                <a:gd name="connsiteX1" fmla="*/ 46434 w 85725"/>
                <a:gd name="connsiteY1" fmla="*/ 121444 h 692944"/>
                <a:gd name="connsiteX2" fmla="*/ 85725 w 85725"/>
                <a:gd name="connsiteY2" fmla="*/ 160735 h 692944"/>
                <a:gd name="connsiteX3" fmla="*/ 10716 w 85725"/>
                <a:gd name="connsiteY3" fmla="*/ 235744 h 692944"/>
                <a:gd name="connsiteX4" fmla="*/ 82153 w 85725"/>
                <a:gd name="connsiteY4" fmla="*/ 307181 h 692944"/>
                <a:gd name="connsiteX5" fmla="*/ 3571 w 85725"/>
                <a:gd name="connsiteY5" fmla="*/ 385763 h 692944"/>
                <a:gd name="connsiteX6" fmla="*/ 78581 w 85725"/>
                <a:gd name="connsiteY6" fmla="*/ 460773 h 692944"/>
                <a:gd name="connsiteX7" fmla="*/ 0 w 85725"/>
                <a:gd name="connsiteY7" fmla="*/ 539354 h 692944"/>
                <a:gd name="connsiteX8" fmla="*/ 46434 w 85725"/>
                <a:gd name="connsiteY8" fmla="*/ 585788 h 692944"/>
                <a:gd name="connsiteX9" fmla="*/ 46434 w 85725"/>
                <a:gd name="connsiteY9" fmla="*/ 692944 h 692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5725" h="692944">
                  <a:moveTo>
                    <a:pt x="46434" y="0"/>
                  </a:moveTo>
                  <a:lnTo>
                    <a:pt x="46434" y="121444"/>
                  </a:lnTo>
                  <a:lnTo>
                    <a:pt x="85725" y="160735"/>
                  </a:lnTo>
                  <a:lnTo>
                    <a:pt x="10716" y="235744"/>
                  </a:lnTo>
                  <a:lnTo>
                    <a:pt x="82153" y="307181"/>
                  </a:lnTo>
                  <a:lnTo>
                    <a:pt x="3571" y="385763"/>
                  </a:lnTo>
                  <a:lnTo>
                    <a:pt x="78581" y="460773"/>
                  </a:lnTo>
                  <a:lnTo>
                    <a:pt x="0" y="539354"/>
                  </a:lnTo>
                  <a:lnTo>
                    <a:pt x="46434" y="585788"/>
                  </a:lnTo>
                  <a:lnTo>
                    <a:pt x="46434" y="692944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2" name="자유형 83">
              <a:extLst>
                <a:ext uri="{FF2B5EF4-FFF2-40B4-BE49-F238E27FC236}">
                  <a16:creationId xmlns:a16="http://schemas.microsoft.com/office/drawing/2014/main" id="{810743FB-8767-A8B1-0129-3DD1FBB120F8}"/>
                </a:ext>
              </a:extLst>
            </p:cNvPr>
            <p:cNvSpPr/>
            <p:nvPr/>
          </p:nvSpPr>
          <p:spPr>
            <a:xfrm>
              <a:off x="6617179" y="4482601"/>
              <a:ext cx="85725" cy="412314"/>
            </a:xfrm>
            <a:custGeom>
              <a:avLst/>
              <a:gdLst>
                <a:gd name="connsiteX0" fmla="*/ 46434 w 85725"/>
                <a:gd name="connsiteY0" fmla="*/ 0 h 692944"/>
                <a:gd name="connsiteX1" fmla="*/ 46434 w 85725"/>
                <a:gd name="connsiteY1" fmla="*/ 121444 h 692944"/>
                <a:gd name="connsiteX2" fmla="*/ 85725 w 85725"/>
                <a:gd name="connsiteY2" fmla="*/ 160735 h 692944"/>
                <a:gd name="connsiteX3" fmla="*/ 10716 w 85725"/>
                <a:gd name="connsiteY3" fmla="*/ 235744 h 692944"/>
                <a:gd name="connsiteX4" fmla="*/ 82153 w 85725"/>
                <a:gd name="connsiteY4" fmla="*/ 307181 h 692944"/>
                <a:gd name="connsiteX5" fmla="*/ 3571 w 85725"/>
                <a:gd name="connsiteY5" fmla="*/ 385763 h 692944"/>
                <a:gd name="connsiteX6" fmla="*/ 78581 w 85725"/>
                <a:gd name="connsiteY6" fmla="*/ 460773 h 692944"/>
                <a:gd name="connsiteX7" fmla="*/ 0 w 85725"/>
                <a:gd name="connsiteY7" fmla="*/ 539354 h 692944"/>
                <a:gd name="connsiteX8" fmla="*/ 46434 w 85725"/>
                <a:gd name="connsiteY8" fmla="*/ 585788 h 692944"/>
                <a:gd name="connsiteX9" fmla="*/ 46434 w 85725"/>
                <a:gd name="connsiteY9" fmla="*/ 692944 h 692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5725" h="692944">
                  <a:moveTo>
                    <a:pt x="46434" y="0"/>
                  </a:moveTo>
                  <a:lnTo>
                    <a:pt x="46434" y="121444"/>
                  </a:lnTo>
                  <a:lnTo>
                    <a:pt x="85725" y="160735"/>
                  </a:lnTo>
                  <a:lnTo>
                    <a:pt x="10716" y="235744"/>
                  </a:lnTo>
                  <a:lnTo>
                    <a:pt x="82153" y="307181"/>
                  </a:lnTo>
                  <a:lnTo>
                    <a:pt x="3571" y="385763"/>
                  </a:lnTo>
                  <a:lnTo>
                    <a:pt x="78581" y="460773"/>
                  </a:lnTo>
                  <a:lnTo>
                    <a:pt x="0" y="539354"/>
                  </a:lnTo>
                  <a:lnTo>
                    <a:pt x="46434" y="585788"/>
                  </a:lnTo>
                  <a:lnTo>
                    <a:pt x="46434" y="692944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3" name="자유형 83">
              <a:extLst>
                <a:ext uri="{FF2B5EF4-FFF2-40B4-BE49-F238E27FC236}">
                  <a16:creationId xmlns:a16="http://schemas.microsoft.com/office/drawing/2014/main" id="{1CF34AFC-D547-E155-B290-C16C6E18843C}"/>
                </a:ext>
              </a:extLst>
            </p:cNvPr>
            <p:cNvSpPr/>
            <p:nvPr/>
          </p:nvSpPr>
          <p:spPr>
            <a:xfrm rot="16200000">
              <a:off x="6453885" y="4284774"/>
              <a:ext cx="85725" cy="412314"/>
            </a:xfrm>
            <a:custGeom>
              <a:avLst/>
              <a:gdLst>
                <a:gd name="connsiteX0" fmla="*/ 46434 w 85725"/>
                <a:gd name="connsiteY0" fmla="*/ 0 h 692944"/>
                <a:gd name="connsiteX1" fmla="*/ 46434 w 85725"/>
                <a:gd name="connsiteY1" fmla="*/ 121444 h 692944"/>
                <a:gd name="connsiteX2" fmla="*/ 85725 w 85725"/>
                <a:gd name="connsiteY2" fmla="*/ 160735 h 692944"/>
                <a:gd name="connsiteX3" fmla="*/ 10716 w 85725"/>
                <a:gd name="connsiteY3" fmla="*/ 235744 h 692944"/>
                <a:gd name="connsiteX4" fmla="*/ 82153 w 85725"/>
                <a:gd name="connsiteY4" fmla="*/ 307181 h 692944"/>
                <a:gd name="connsiteX5" fmla="*/ 3571 w 85725"/>
                <a:gd name="connsiteY5" fmla="*/ 385763 h 692944"/>
                <a:gd name="connsiteX6" fmla="*/ 78581 w 85725"/>
                <a:gd name="connsiteY6" fmla="*/ 460773 h 692944"/>
                <a:gd name="connsiteX7" fmla="*/ 0 w 85725"/>
                <a:gd name="connsiteY7" fmla="*/ 539354 h 692944"/>
                <a:gd name="connsiteX8" fmla="*/ 46434 w 85725"/>
                <a:gd name="connsiteY8" fmla="*/ 585788 h 692944"/>
                <a:gd name="connsiteX9" fmla="*/ 46434 w 85725"/>
                <a:gd name="connsiteY9" fmla="*/ 692944 h 692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5725" h="692944">
                  <a:moveTo>
                    <a:pt x="46434" y="0"/>
                  </a:moveTo>
                  <a:lnTo>
                    <a:pt x="46434" y="121444"/>
                  </a:lnTo>
                  <a:lnTo>
                    <a:pt x="85725" y="160735"/>
                  </a:lnTo>
                  <a:lnTo>
                    <a:pt x="10716" y="235744"/>
                  </a:lnTo>
                  <a:lnTo>
                    <a:pt x="82153" y="307181"/>
                  </a:lnTo>
                  <a:lnTo>
                    <a:pt x="3571" y="385763"/>
                  </a:lnTo>
                  <a:lnTo>
                    <a:pt x="78581" y="460773"/>
                  </a:lnTo>
                  <a:lnTo>
                    <a:pt x="0" y="539354"/>
                  </a:lnTo>
                  <a:lnTo>
                    <a:pt x="46434" y="585788"/>
                  </a:lnTo>
                  <a:lnTo>
                    <a:pt x="46434" y="692944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10EEBFC1-2F6F-8322-AE1B-A68FD5D0468F}"/>
              </a:ext>
            </a:extLst>
          </p:cNvPr>
          <p:cNvGrpSpPr/>
          <p:nvPr/>
        </p:nvGrpSpPr>
        <p:grpSpPr>
          <a:xfrm>
            <a:off x="5162152" y="4242212"/>
            <a:ext cx="621093" cy="621093"/>
            <a:chOff x="3310368" y="4369910"/>
            <a:chExt cx="621093" cy="621093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81429336-AAA8-97D6-7B9A-42804255FECF}"/>
                </a:ext>
              </a:extLst>
            </p:cNvPr>
            <p:cNvGrpSpPr/>
            <p:nvPr/>
          </p:nvGrpSpPr>
          <p:grpSpPr>
            <a:xfrm>
              <a:off x="3637237" y="4396565"/>
              <a:ext cx="261557" cy="576489"/>
              <a:chOff x="3605908" y="4392214"/>
              <a:chExt cx="318565" cy="576489"/>
            </a:xfrm>
          </p:grpSpPr>
          <p:cxnSp>
            <p:nvCxnSpPr>
              <p:cNvPr id="22" name="직선 연결선[R] 62">
                <a:extLst>
                  <a:ext uri="{FF2B5EF4-FFF2-40B4-BE49-F238E27FC236}">
                    <a16:creationId xmlns:a16="http://schemas.microsoft.com/office/drawing/2014/main" id="{9A11055E-D2E2-6FB5-64CD-A819D507868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12676" y="4392214"/>
                <a:ext cx="0" cy="576489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타원 22">
                <a:extLst>
                  <a:ext uri="{FF2B5EF4-FFF2-40B4-BE49-F238E27FC236}">
                    <a16:creationId xmlns:a16="http://schemas.microsoft.com/office/drawing/2014/main" id="{B4ED2BE1-C014-E0CC-15EA-C85C6DFC1C2D}"/>
                  </a:ext>
                </a:extLst>
              </p:cNvPr>
              <p:cNvSpPr/>
              <p:nvPr/>
            </p:nvSpPr>
            <p:spPr>
              <a:xfrm>
                <a:off x="3605908" y="4483230"/>
                <a:ext cx="318565" cy="162556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24" name="타원 23">
                <a:extLst>
                  <a:ext uri="{FF2B5EF4-FFF2-40B4-BE49-F238E27FC236}">
                    <a16:creationId xmlns:a16="http://schemas.microsoft.com/office/drawing/2014/main" id="{E177B5F7-E359-808F-77C3-4FFBBF95858C}"/>
                  </a:ext>
                </a:extLst>
              </p:cNvPr>
              <p:cNvSpPr/>
              <p:nvPr/>
            </p:nvSpPr>
            <p:spPr>
              <a:xfrm>
                <a:off x="3605908" y="4586748"/>
                <a:ext cx="318565" cy="162556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25" name="타원 24">
                <a:extLst>
                  <a:ext uri="{FF2B5EF4-FFF2-40B4-BE49-F238E27FC236}">
                    <a16:creationId xmlns:a16="http://schemas.microsoft.com/office/drawing/2014/main" id="{5DB24540-3CFA-9C47-65F4-44558098923C}"/>
                  </a:ext>
                </a:extLst>
              </p:cNvPr>
              <p:cNvSpPr/>
              <p:nvPr/>
            </p:nvSpPr>
            <p:spPr>
              <a:xfrm>
                <a:off x="3605908" y="4695886"/>
                <a:ext cx="318565" cy="162556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87D69FAB-29F1-6837-D78C-AC57DBF45D5D}"/>
                </a:ext>
              </a:extLst>
            </p:cNvPr>
            <p:cNvGrpSpPr/>
            <p:nvPr/>
          </p:nvGrpSpPr>
          <p:grpSpPr>
            <a:xfrm rot="10800000">
              <a:off x="3350135" y="4392213"/>
              <a:ext cx="261557" cy="576489"/>
              <a:chOff x="3605908" y="4392214"/>
              <a:chExt cx="318565" cy="576489"/>
            </a:xfrm>
          </p:grpSpPr>
          <p:cxnSp>
            <p:nvCxnSpPr>
              <p:cNvPr id="18" name="직선 연결선[R] 69">
                <a:extLst>
                  <a:ext uri="{FF2B5EF4-FFF2-40B4-BE49-F238E27FC236}">
                    <a16:creationId xmlns:a16="http://schemas.microsoft.com/office/drawing/2014/main" id="{68A5E45E-AABB-14CB-215C-15867880EF1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12676" y="4392214"/>
                <a:ext cx="0" cy="576489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id="{1F45DB0D-62B2-21E3-CAF5-0BFC82F17656}"/>
                  </a:ext>
                </a:extLst>
              </p:cNvPr>
              <p:cNvSpPr/>
              <p:nvPr/>
            </p:nvSpPr>
            <p:spPr>
              <a:xfrm>
                <a:off x="3605908" y="4483230"/>
                <a:ext cx="318565" cy="162556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353BA78E-31DD-E123-BFBE-298A9589DEF6}"/>
                  </a:ext>
                </a:extLst>
              </p:cNvPr>
              <p:cNvSpPr/>
              <p:nvPr/>
            </p:nvSpPr>
            <p:spPr>
              <a:xfrm>
                <a:off x="3605908" y="4586748"/>
                <a:ext cx="318565" cy="162556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97A63B37-5D7A-8B02-D2B0-6F3624939B00}"/>
                  </a:ext>
                </a:extLst>
              </p:cNvPr>
              <p:cNvSpPr/>
              <p:nvPr/>
            </p:nvSpPr>
            <p:spPr>
              <a:xfrm>
                <a:off x="3605908" y="4695886"/>
                <a:ext cx="318565" cy="162556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C6FA9F04-821C-4B91-178F-8725DD8047F8}"/>
                </a:ext>
              </a:extLst>
            </p:cNvPr>
            <p:cNvSpPr/>
            <p:nvPr/>
          </p:nvSpPr>
          <p:spPr>
            <a:xfrm>
              <a:off x="3310368" y="4369910"/>
              <a:ext cx="621093" cy="621093"/>
            </a:xfrm>
            <a:prstGeom prst="rect">
              <a:avLst/>
            </a:prstGeom>
            <a:noFill/>
            <a:ln w="2540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11C7FE20-4047-0D4E-1855-98B3620DA1CB}"/>
              </a:ext>
            </a:extLst>
          </p:cNvPr>
          <p:cNvSpPr txBox="1"/>
          <p:nvPr/>
        </p:nvSpPr>
        <p:spPr>
          <a:xfrm>
            <a:off x="5130884" y="4876290"/>
            <a:ext cx="68362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300" dirty="0" err="1"/>
              <a:t>balun</a:t>
            </a:r>
            <a:endParaRPr kumimoji="1" lang="en-US" altLang="ko-Kore-KR" sz="1300" dirty="0"/>
          </a:p>
          <a:p>
            <a:pPr algn="ctr"/>
            <a:r>
              <a:rPr kumimoji="1" lang="en-US" altLang="ko-Kore-KR" sz="1300"/>
              <a:t>-10dB</a:t>
            </a:r>
            <a:endParaRPr kumimoji="1" lang="ko-Kore-KR" altLang="en-US" sz="13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35B0F9A-FBA8-4B0E-F9D4-2DAF03AA99C7}"/>
              </a:ext>
            </a:extLst>
          </p:cNvPr>
          <p:cNvSpPr txBox="1"/>
          <p:nvPr/>
        </p:nvSpPr>
        <p:spPr>
          <a:xfrm>
            <a:off x="6419538" y="4606976"/>
            <a:ext cx="68362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300"/>
              <a:t>LPF</a:t>
            </a:r>
            <a:endParaRPr kumimoji="1" lang="ko-Kore-KR" altLang="en-US" sz="13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24548BC-2394-119B-059C-3025D88D0DB2}"/>
              </a:ext>
            </a:extLst>
          </p:cNvPr>
          <p:cNvSpPr txBox="1"/>
          <p:nvPr/>
        </p:nvSpPr>
        <p:spPr>
          <a:xfrm>
            <a:off x="3848198" y="4846938"/>
            <a:ext cx="68362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300"/>
              <a:t>PI-pad</a:t>
            </a:r>
            <a:endParaRPr kumimoji="1" lang="en-US" altLang="ko-Kore-KR" sz="1300" dirty="0"/>
          </a:p>
          <a:p>
            <a:pPr algn="ctr"/>
            <a:r>
              <a:rPr kumimoji="1" lang="en-US" altLang="ko-Kore-KR" sz="1300"/>
              <a:t>-3dB</a:t>
            </a:r>
            <a:endParaRPr kumimoji="1" lang="ko-Kore-KR" altLang="en-US" sz="13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BE071BF-9100-761D-8F98-C36191AA55A5}"/>
              </a:ext>
            </a:extLst>
          </p:cNvPr>
          <p:cNvSpPr txBox="1"/>
          <p:nvPr/>
        </p:nvSpPr>
        <p:spPr>
          <a:xfrm>
            <a:off x="7062907" y="4606976"/>
            <a:ext cx="1409774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300"/>
              <a:t>PA</a:t>
            </a:r>
            <a:endParaRPr kumimoji="1" lang="en-US" altLang="ko-Kore-KR" sz="1300" dirty="0"/>
          </a:p>
          <a:p>
            <a:pPr algn="ctr"/>
            <a:r>
              <a:rPr kumimoji="1" lang="en-US" altLang="ko-Kore-KR" sz="1300" dirty="0"/>
              <a:t>+23dB</a:t>
            </a:r>
          </a:p>
          <a:p>
            <a:pPr algn="ctr"/>
            <a:r>
              <a:rPr kumimoji="1" lang="en-US" altLang="ko-Kore-KR" sz="1300" dirty="0"/>
              <a:t>(P1dB +13dBm)</a:t>
            </a:r>
          </a:p>
        </p:txBody>
      </p:sp>
      <p:cxnSp>
        <p:nvCxnSpPr>
          <p:cNvPr id="30" name="직선 연결선[R] 124">
            <a:extLst>
              <a:ext uri="{FF2B5EF4-FFF2-40B4-BE49-F238E27FC236}">
                <a16:creationId xmlns:a16="http://schemas.microsoft.com/office/drawing/2014/main" id="{D733DAD9-6188-7CFB-2FA9-CB0B1C089601}"/>
              </a:ext>
            </a:extLst>
          </p:cNvPr>
          <p:cNvCxnSpPr>
            <a:cxnSpLocks/>
          </p:cNvCxnSpPr>
          <p:nvPr/>
        </p:nvCxnSpPr>
        <p:spPr>
          <a:xfrm flipH="1">
            <a:off x="5798600" y="4553369"/>
            <a:ext cx="180033" cy="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직선 연결선[R] 135">
            <a:extLst>
              <a:ext uri="{FF2B5EF4-FFF2-40B4-BE49-F238E27FC236}">
                <a16:creationId xmlns:a16="http://schemas.microsoft.com/office/drawing/2014/main" id="{BBC82115-B652-D237-90B5-E3F2C3C00B12}"/>
              </a:ext>
            </a:extLst>
          </p:cNvPr>
          <p:cNvCxnSpPr>
            <a:cxnSpLocks/>
            <a:stCxn id="6" idx="1"/>
            <a:endCxn id="34" idx="6"/>
          </p:cNvCxnSpPr>
          <p:nvPr/>
        </p:nvCxnSpPr>
        <p:spPr>
          <a:xfrm flipH="1">
            <a:off x="6238764" y="4283445"/>
            <a:ext cx="212042" cy="1003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타원 32">
            <a:extLst>
              <a:ext uri="{FF2B5EF4-FFF2-40B4-BE49-F238E27FC236}">
                <a16:creationId xmlns:a16="http://schemas.microsoft.com/office/drawing/2014/main" id="{CB8608E3-4FE4-341F-00B7-7DC84E7A6187}"/>
              </a:ext>
            </a:extLst>
          </p:cNvPr>
          <p:cNvSpPr/>
          <p:nvPr/>
        </p:nvSpPr>
        <p:spPr>
          <a:xfrm>
            <a:off x="5980795" y="4521127"/>
            <a:ext cx="60743" cy="60743"/>
          </a:xfrm>
          <a:prstGeom prst="ellipse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F6B88A68-641B-368A-50FC-2E83AEDD1C0D}"/>
              </a:ext>
            </a:extLst>
          </p:cNvPr>
          <p:cNvSpPr/>
          <p:nvPr/>
        </p:nvSpPr>
        <p:spPr>
          <a:xfrm>
            <a:off x="6178021" y="4254076"/>
            <a:ext cx="60743" cy="60743"/>
          </a:xfrm>
          <a:prstGeom prst="ellipse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36" name="직선 연결선[R] 144">
            <a:extLst>
              <a:ext uri="{FF2B5EF4-FFF2-40B4-BE49-F238E27FC236}">
                <a16:creationId xmlns:a16="http://schemas.microsoft.com/office/drawing/2014/main" id="{BC1B4C6B-E47B-EEEF-54AF-6AE7B859416B}"/>
              </a:ext>
            </a:extLst>
          </p:cNvPr>
          <p:cNvCxnSpPr>
            <a:cxnSpLocks/>
            <a:stCxn id="34" idx="3"/>
            <a:endCxn id="33" idx="7"/>
          </p:cNvCxnSpPr>
          <p:nvPr/>
        </p:nvCxnSpPr>
        <p:spPr>
          <a:xfrm flipH="1">
            <a:off x="6032642" y="4305923"/>
            <a:ext cx="154275" cy="22410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직선 연결선[R] 117">
            <a:extLst>
              <a:ext uri="{FF2B5EF4-FFF2-40B4-BE49-F238E27FC236}">
                <a16:creationId xmlns:a16="http://schemas.microsoft.com/office/drawing/2014/main" id="{78A71C06-46B8-9145-A759-D4BF5AC023EA}"/>
              </a:ext>
            </a:extLst>
          </p:cNvPr>
          <p:cNvCxnSpPr>
            <a:cxnSpLocks/>
            <a:endCxn id="6" idx="3"/>
          </p:cNvCxnSpPr>
          <p:nvPr/>
        </p:nvCxnSpPr>
        <p:spPr>
          <a:xfrm flipH="1">
            <a:off x="7071899" y="4283445"/>
            <a:ext cx="258322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직선 연결선[R] 117">
            <a:extLst>
              <a:ext uri="{FF2B5EF4-FFF2-40B4-BE49-F238E27FC236}">
                <a16:creationId xmlns:a16="http://schemas.microsoft.com/office/drawing/2014/main" id="{508BCA2A-3421-48A3-69DD-2C721C3408D9}"/>
              </a:ext>
            </a:extLst>
          </p:cNvPr>
          <p:cNvCxnSpPr>
            <a:cxnSpLocks/>
          </p:cNvCxnSpPr>
          <p:nvPr/>
        </p:nvCxnSpPr>
        <p:spPr>
          <a:xfrm flipH="1">
            <a:off x="7403246" y="4284057"/>
            <a:ext cx="246786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93D8C0E0-1B87-4AFB-1A52-21E08F03BF82}"/>
              </a:ext>
            </a:extLst>
          </p:cNvPr>
          <p:cNvCxnSpPr/>
          <p:nvPr/>
        </p:nvCxnSpPr>
        <p:spPr>
          <a:xfrm>
            <a:off x="7330221" y="4142194"/>
            <a:ext cx="0" cy="26479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878D2F56-DA61-9FCC-CA57-16DD2516AF8F}"/>
              </a:ext>
            </a:extLst>
          </p:cNvPr>
          <p:cNvCxnSpPr/>
          <p:nvPr/>
        </p:nvCxnSpPr>
        <p:spPr>
          <a:xfrm>
            <a:off x="7403246" y="4142194"/>
            <a:ext cx="0" cy="26479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연결선[R] 117">
            <a:extLst>
              <a:ext uri="{FF2B5EF4-FFF2-40B4-BE49-F238E27FC236}">
                <a16:creationId xmlns:a16="http://schemas.microsoft.com/office/drawing/2014/main" id="{B9017C63-F023-6425-4FBE-D24ECB5B2B97}"/>
              </a:ext>
            </a:extLst>
          </p:cNvPr>
          <p:cNvCxnSpPr>
            <a:cxnSpLocks/>
          </p:cNvCxnSpPr>
          <p:nvPr/>
        </p:nvCxnSpPr>
        <p:spPr>
          <a:xfrm flipH="1">
            <a:off x="8108294" y="4283445"/>
            <a:ext cx="65932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연결선[R] 117">
            <a:extLst>
              <a:ext uri="{FF2B5EF4-FFF2-40B4-BE49-F238E27FC236}">
                <a16:creationId xmlns:a16="http://schemas.microsoft.com/office/drawing/2014/main" id="{A8AF121E-7D63-48D0-196F-94A9C51FC9DC}"/>
              </a:ext>
            </a:extLst>
          </p:cNvPr>
          <p:cNvCxnSpPr>
            <a:cxnSpLocks/>
            <a:stCxn id="57" idx="0"/>
          </p:cNvCxnSpPr>
          <p:nvPr/>
        </p:nvCxnSpPr>
        <p:spPr>
          <a:xfrm flipH="1">
            <a:off x="8247251" y="4283444"/>
            <a:ext cx="229001" cy="61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6931A761-E775-D346-2954-CEFF78D83106}"/>
              </a:ext>
            </a:extLst>
          </p:cNvPr>
          <p:cNvCxnSpPr/>
          <p:nvPr/>
        </p:nvCxnSpPr>
        <p:spPr>
          <a:xfrm>
            <a:off x="8174226" y="4142194"/>
            <a:ext cx="0" cy="26479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444CE2DA-DBFE-4181-7C80-6F701D5BA57E}"/>
              </a:ext>
            </a:extLst>
          </p:cNvPr>
          <p:cNvCxnSpPr/>
          <p:nvPr/>
        </p:nvCxnSpPr>
        <p:spPr>
          <a:xfrm>
            <a:off x="8247251" y="4142194"/>
            <a:ext cx="0" cy="26479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직선 연결선[R] 120">
            <a:extLst>
              <a:ext uri="{FF2B5EF4-FFF2-40B4-BE49-F238E27FC236}">
                <a16:creationId xmlns:a16="http://schemas.microsoft.com/office/drawing/2014/main" id="{57662B3D-7117-B917-8057-79345F8919DF}"/>
              </a:ext>
            </a:extLst>
          </p:cNvPr>
          <p:cNvCxnSpPr>
            <a:cxnSpLocks/>
          </p:cNvCxnSpPr>
          <p:nvPr/>
        </p:nvCxnSpPr>
        <p:spPr>
          <a:xfrm flipH="1" flipV="1">
            <a:off x="3238543" y="4441357"/>
            <a:ext cx="620334" cy="1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직선 연결선[R] 120">
            <a:extLst>
              <a:ext uri="{FF2B5EF4-FFF2-40B4-BE49-F238E27FC236}">
                <a16:creationId xmlns:a16="http://schemas.microsoft.com/office/drawing/2014/main" id="{BE3B3991-DED4-4077-70B6-B3DB1EE09629}"/>
              </a:ext>
            </a:extLst>
          </p:cNvPr>
          <p:cNvCxnSpPr>
            <a:cxnSpLocks/>
          </p:cNvCxnSpPr>
          <p:nvPr/>
        </p:nvCxnSpPr>
        <p:spPr>
          <a:xfrm flipH="1">
            <a:off x="3064302" y="4644148"/>
            <a:ext cx="794575" cy="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직선 연결선[R] 89">
            <a:extLst>
              <a:ext uri="{FF2B5EF4-FFF2-40B4-BE49-F238E27FC236}">
                <a16:creationId xmlns:a16="http://schemas.microsoft.com/office/drawing/2014/main" id="{35360427-964F-5B88-43EF-D5882367D03A}"/>
              </a:ext>
            </a:extLst>
          </p:cNvPr>
          <p:cNvCxnSpPr>
            <a:cxnSpLocks/>
          </p:cNvCxnSpPr>
          <p:nvPr/>
        </p:nvCxnSpPr>
        <p:spPr>
          <a:xfrm flipH="1">
            <a:off x="4516438" y="4456070"/>
            <a:ext cx="21621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직선 연결선[R] 89">
            <a:extLst>
              <a:ext uri="{FF2B5EF4-FFF2-40B4-BE49-F238E27FC236}">
                <a16:creationId xmlns:a16="http://schemas.microsoft.com/office/drawing/2014/main" id="{3783DAC7-9B42-21B6-C439-C2250DD8F602}"/>
              </a:ext>
            </a:extLst>
          </p:cNvPr>
          <p:cNvCxnSpPr>
            <a:cxnSpLocks/>
          </p:cNvCxnSpPr>
          <p:nvPr/>
        </p:nvCxnSpPr>
        <p:spPr>
          <a:xfrm flipH="1">
            <a:off x="4805673" y="4456070"/>
            <a:ext cx="356479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직선 연결선[R] 89">
            <a:extLst>
              <a:ext uri="{FF2B5EF4-FFF2-40B4-BE49-F238E27FC236}">
                <a16:creationId xmlns:a16="http://schemas.microsoft.com/office/drawing/2014/main" id="{7CE1BE11-C910-707A-7365-0D91AEAE4793}"/>
              </a:ext>
            </a:extLst>
          </p:cNvPr>
          <p:cNvCxnSpPr>
            <a:cxnSpLocks/>
          </p:cNvCxnSpPr>
          <p:nvPr/>
        </p:nvCxnSpPr>
        <p:spPr>
          <a:xfrm flipH="1">
            <a:off x="4516438" y="4634812"/>
            <a:ext cx="21621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직선 연결선[R] 89">
            <a:extLst>
              <a:ext uri="{FF2B5EF4-FFF2-40B4-BE49-F238E27FC236}">
                <a16:creationId xmlns:a16="http://schemas.microsoft.com/office/drawing/2014/main" id="{2D1FDAE2-CBFD-6CF4-F220-F339216B4B37}"/>
              </a:ext>
            </a:extLst>
          </p:cNvPr>
          <p:cNvCxnSpPr>
            <a:cxnSpLocks/>
          </p:cNvCxnSpPr>
          <p:nvPr/>
        </p:nvCxnSpPr>
        <p:spPr>
          <a:xfrm flipH="1">
            <a:off x="4805673" y="4634812"/>
            <a:ext cx="356479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00703E6C-AC9B-A87F-1585-5C5737B6B146}"/>
              </a:ext>
            </a:extLst>
          </p:cNvPr>
          <p:cNvCxnSpPr>
            <a:cxnSpLocks/>
          </p:cNvCxnSpPr>
          <p:nvPr/>
        </p:nvCxnSpPr>
        <p:spPr>
          <a:xfrm>
            <a:off x="4805673" y="4572539"/>
            <a:ext cx="0" cy="12098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3C8DC675-D922-2988-7C14-0D26716B00BE}"/>
              </a:ext>
            </a:extLst>
          </p:cNvPr>
          <p:cNvCxnSpPr>
            <a:cxnSpLocks/>
          </p:cNvCxnSpPr>
          <p:nvPr/>
        </p:nvCxnSpPr>
        <p:spPr>
          <a:xfrm>
            <a:off x="4732648" y="4572539"/>
            <a:ext cx="0" cy="12098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74D6EF05-142E-FC73-5201-2DB66AA40631}"/>
              </a:ext>
            </a:extLst>
          </p:cNvPr>
          <p:cNvCxnSpPr>
            <a:cxnSpLocks/>
          </p:cNvCxnSpPr>
          <p:nvPr/>
        </p:nvCxnSpPr>
        <p:spPr>
          <a:xfrm>
            <a:off x="4805673" y="4402908"/>
            <a:ext cx="0" cy="12098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B912CC87-3060-2423-DFC7-781C82D51A96}"/>
              </a:ext>
            </a:extLst>
          </p:cNvPr>
          <p:cNvCxnSpPr>
            <a:cxnSpLocks/>
          </p:cNvCxnSpPr>
          <p:nvPr/>
        </p:nvCxnSpPr>
        <p:spPr>
          <a:xfrm>
            <a:off x="4732648" y="4402908"/>
            <a:ext cx="0" cy="12098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자유형 83">
            <a:extLst>
              <a:ext uri="{FF2B5EF4-FFF2-40B4-BE49-F238E27FC236}">
                <a16:creationId xmlns:a16="http://schemas.microsoft.com/office/drawing/2014/main" id="{E25158B3-070F-AE9A-3B46-CA06F14943F0}"/>
              </a:ext>
            </a:extLst>
          </p:cNvPr>
          <p:cNvSpPr/>
          <p:nvPr/>
        </p:nvSpPr>
        <p:spPr>
          <a:xfrm>
            <a:off x="8429818" y="4283444"/>
            <a:ext cx="85725" cy="412314"/>
          </a:xfrm>
          <a:custGeom>
            <a:avLst/>
            <a:gdLst>
              <a:gd name="connsiteX0" fmla="*/ 46434 w 85725"/>
              <a:gd name="connsiteY0" fmla="*/ 0 h 692944"/>
              <a:gd name="connsiteX1" fmla="*/ 46434 w 85725"/>
              <a:gd name="connsiteY1" fmla="*/ 121444 h 692944"/>
              <a:gd name="connsiteX2" fmla="*/ 85725 w 85725"/>
              <a:gd name="connsiteY2" fmla="*/ 160735 h 692944"/>
              <a:gd name="connsiteX3" fmla="*/ 10716 w 85725"/>
              <a:gd name="connsiteY3" fmla="*/ 235744 h 692944"/>
              <a:gd name="connsiteX4" fmla="*/ 82153 w 85725"/>
              <a:gd name="connsiteY4" fmla="*/ 307181 h 692944"/>
              <a:gd name="connsiteX5" fmla="*/ 3571 w 85725"/>
              <a:gd name="connsiteY5" fmla="*/ 385763 h 692944"/>
              <a:gd name="connsiteX6" fmla="*/ 78581 w 85725"/>
              <a:gd name="connsiteY6" fmla="*/ 460773 h 692944"/>
              <a:gd name="connsiteX7" fmla="*/ 0 w 85725"/>
              <a:gd name="connsiteY7" fmla="*/ 539354 h 692944"/>
              <a:gd name="connsiteX8" fmla="*/ 46434 w 85725"/>
              <a:gd name="connsiteY8" fmla="*/ 585788 h 692944"/>
              <a:gd name="connsiteX9" fmla="*/ 46434 w 85725"/>
              <a:gd name="connsiteY9" fmla="*/ 692944 h 6929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5725" h="692944">
                <a:moveTo>
                  <a:pt x="46434" y="0"/>
                </a:moveTo>
                <a:lnTo>
                  <a:pt x="46434" y="121444"/>
                </a:lnTo>
                <a:lnTo>
                  <a:pt x="85725" y="160735"/>
                </a:lnTo>
                <a:lnTo>
                  <a:pt x="10716" y="235744"/>
                </a:lnTo>
                <a:lnTo>
                  <a:pt x="82153" y="307181"/>
                </a:lnTo>
                <a:lnTo>
                  <a:pt x="3571" y="385763"/>
                </a:lnTo>
                <a:lnTo>
                  <a:pt x="78581" y="460773"/>
                </a:lnTo>
                <a:lnTo>
                  <a:pt x="0" y="539354"/>
                </a:lnTo>
                <a:lnTo>
                  <a:pt x="46434" y="585788"/>
                </a:lnTo>
                <a:lnTo>
                  <a:pt x="46434" y="692944"/>
                </a:ln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8" name="자유형 83">
            <a:extLst>
              <a:ext uri="{FF2B5EF4-FFF2-40B4-BE49-F238E27FC236}">
                <a16:creationId xmlns:a16="http://schemas.microsoft.com/office/drawing/2014/main" id="{BB34A36B-BB07-81E9-73BC-B1DEC8F95AE0}"/>
              </a:ext>
            </a:extLst>
          </p:cNvPr>
          <p:cNvSpPr/>
          <p:nvPr/>
        </p:nvSpPr>
        <p:spPr>
          <a:xfrm>
            <a:off x="3026478" y="4634848"/>
            <a:ext cx="85725" cy="412314"/>
          </a:xfrm>
          <a:custGeom>
            <a:avLst/>
            <a:gdLst>
              <a:gd name="connsiteX0" fmla="*/ 46434 w 85725"/>
              <a:gd name="connsiteY0" fmla="*/ 0 h 692944"/>
              <a:gd name="connsiteX1" fmla="*/ 46434 w 85725"/>
              <a:gd name="connsiteY1" fmla="*/ 121444 h 692944"/>
              <a:gd name="connsiteX2" fmla="*/ 85725 w 85725"/>
              <a:gd name="connsiteY2" fmla="*/ 160735 h 692944"/>
              <a:gd name="connsiteX3" fmla="*/ 10716 w 85725"/>
              <a:gd name="connsiteY3" fmla="*/ 235744 h 692944"/>
              <a:gd name="connsiteX4" fmla="*/ 82153 w 85725"/>
              <a:gd name="connsiteY4" fmla="*/ 307181 h 692944"/>
              <a:gd name="connsiteX5" fmla="*/ 3571 w 85725"/>
              <a:gd name="connsiteY5" fmla="*/ 385763 h 692944"/>
              <a:gd name="connsiteX6" fmla="*/ 78581 w 85725"/>
              <a:gd name="connsiteY6" fmla="*/ 460773 h 692944"/>
              <a:gd name="connsiteX7" fmla="*/ 0 w 85725"/>
              <a:gd name="connsiteY7" fmla="*/ 539354 h 692944"/>
              <a:gd name="connsiteX8" fmla="*/ 46434 w 85725"/>
              <a:gd name="connsiteY8" fmla="*/ 585788 h 692944"/>
              <a:gd name="connsiteX9" fmla="*/ 46434 w 85725"/>
              <a:gd name="connsiteY9" fmla="*/ 692944 h 6929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5725" h="692944">
                <a:moveTo>
                  <a:pt x="46434" y="0"/>
                </a:moveTo>
                <a:lnTo>
                  <a:pt x="46434" y="121444"/>
                </a:lnTo>
                <a:lnTo>
                  <a:pt x="85725" y="160735"/>
                </a:lnTo>
                <a:lnTo>
                  <a:pt x="10716" y="235744"/>
                </a:lnTo>
                <a:lnTo>
                  <a:pt x="82153" y="307181"/>
                </a:lnTo>
                <a:lnTo>
                  <a:pt x="3571" y="385763"/>
                </a:lnTo>
                <a:lnTo>
                  <a:pt x="78581" y="460773"/>
                </a:lnTo>
                <a:lnTo>
                  <a:pt x="0" y="539354"/>
                </a:lnTo>
                <a:lnTo>
                  <a:pt x="46434" y="585788"/>
                </a:lnTo>
                <a:lnTo>
                  <a:pt x="46434" y="692944"/>
                </a:ln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48380EFF-F24D-5786-F72D-CE7EA618446A}"/>
              </a:ext>
            </a:extLst>
          </p:cNvPr>
          <p:cNvGrpSpPr/>
          <p:nvPr/>
        </p:nvGrpSpPr>
        <p:grpSpPr>
          <a:xfrm>
            <a:off x="2911786" y="5051364"/>
            <a:ext cx="286087" cy="83589"/>
            <a:chOff x="2911786" y="5051364"/>
            <a:chExt cx="286087" cy="83589"/>
          </a:xfrm>
        </p:grpSpPr>
        <p:cxnSp>
          <p:nvCxnSpPr>
            <p:cNvPr id="61" name="직선 연결선 60">
              <a:extLst>
                <a:ext uri="{FF2B5EF4-FFF2-40B4-BE49-F238E27FC236}">
                  <a16:creationId xmlns:a16="http://schemas.microsoft.com/office/drawing/2014/main" id="{A317B6EE-E393-1796-A22A-1D701A1EFD24}"/>
                </a:ext>
              </a:extLst>
            </p:cNvPr>
            <p:cNvCxnSpPr>
              <a:cxnSpLocks/>
            </p:cNvCxnSpPr>
            <p:nvPr/>
          </p:nvCxnSpPr>
          <p:spPr>
            <a:xfrm>
              <a:off x="2954648" y="5052464"/>
              <a:ext cx="243225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" name="직선 연결선 1">
              <a:extLst>
                <a:ext uri="{FF2B5EF4-FFF2-40B4-BE49-F238E27FC236}">
                  <a16:creationId xmlns:a16="http://schemas.microsoft.com/office/drawing/2014/main" id="{380E7CF0-67E2-2BD3-5636-14C653F46D7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11786" y="5051364"/>
              <a:ext cx="90825" cy="83589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52D0D022-223F-CC97-0AA1-01EB5A9AC03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00060" y="5051364"/>
              <a:ext cx="90825" cy="83589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7AE55B93-7F9A-8F37-ED70-4508830147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99613" y="5051364"/>
              <a:ext cx="90825" cy="83589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86C8A32C-AF55-ABC4-7147-330212DC9208}"/>
              </a:ext>
            </a:extLst>
          </p:cNvPr>
          <p:cNvGrpSpPr/>
          <p:nvPr/>
        </p:nvGrpSpPr>
        <p:grpSpPr>
          <a:xfrm>
            <a:off x="8307411" y="4695983"/>
            <a:ext cx="286087" cy="83589"/>
            <a:chOff x="3734111" y="5819714"/>
            <a:chExt cx="286087" cy="83589"/>
          </a:xfrm>
        </p:grpSpPr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B5C1E278-539F-42B6-23C7-277C3037E0E3}"/>
                </a:ext>
              </a:extLst>
            </p:cNvPr>
            <p:cNvCxnSpPr>
              <a:cxnSpLocks/>
            </p:cNvCxnSpPr>
            <p:nvPr/>
          </p:nvCxnSpPr>
          <p:spPr>
            <a:xfrm>
              <a:off x="3776973" y="5820814"/>
              <a:ext cx="243225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B51B2BAF-20E8-8319-DCBA-8035601D1C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34111" y="5819714"/>
              <a:ext cx="90825" cy="83589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id="{A249A1B5-224C-E9C2-A831-7935CD18BD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22385" y="5819714"/>
              <a:ext cx="90825" cy="83589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직선 연결선 59">
              <a:extLst>
                <a:ext uri="{FF2B5EF4-FFF2-40B4-BE49-F238E27FC236}">
                  <a16:creationId xmlns:a16="http://schemas.microsoft.com/office/drawing/2014/main" id="{08273A63-384E-AA30-76AA-4DC7FE5DE82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21938" y="5819714"/>
              <a:ext cx="90825" cy="83589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524381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DF640B3-A0A3-1D33-7037-8307D0EEBF1F}"/>
              </a:ext>
            </a:extLst>
          </p:cNvPr>
          <p:cNvSpPr txBox="1"/>
          <p:nvPr/>
        </p:nvSpPr>
        <p:spPr>
          <a:xfrm>
            <a:off x="59376" y="117628"/>
            <a:ext cx="1579728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/>
              <a:t>Regulator</a:t>
            </a:r>
            <a:endParaRPr lang="ko-KR" altLang="en-US" sz="250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B24DDE4-0CC0-B02D-FF2B-19AB23C34861}"/>
              </a:ext>
            </a:extLst>
          </p:cNvPr>
          <p:cNvSpPr/>
          <p:nvPr/>
        </p:nvSpPr>
        <p:spPr>
          <a:xfrm>
            <a:off x="790184" y="1533621"/>
            <a:ext cx="1810512" cy="731176"/>
          </a:xfrm>
          <a:prstGeom prst="rect">
            <a:avLst/>
          </a:prstGeom>
          <a:noFill/>
          <a:ln w="254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>
                <a:solidFill>
                  <a:schemeClr val="tx1"/>
                </a:solidFill>
              </a:rPr>
              <a:t>12V0 -&gt; 7V0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75D4564-5082-5F55-4437-C83D1C4D959F}"/>
              </a:ext>
            </a:extLst>
          </p:cNvPr>
          <p:cNvSpPr/>
          <p:nvPr/>
        </p:nvSpPr>
        <p:spPr>
          <a:xfrm>
            <a:off x="790183" y="2430208"/>
            <a:ext cx="1810511" cy="731176"/>
          </a:xfrm>
          <a:prstGeom prst="rect">
            <a:avLst/>
          </a:prstGeom>
          <a:noFill/>
          <a:ln w="254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>
                <a:solidFill>
                  <a:schemeClr val="tx1"/>
                </a:solidFill>
              </a:rPr>
              <a:t>12V0 -&gt; 5V0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61035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id="{8C7AD8CE-0FAC-0FFE-674B-6F80508ED7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503" y="4787051"/>
            <a:ext cx="4742035" cy="172467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DF4AFE5-533A-1FFF-659E-0410C8E958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15" y="1694409"/>
            <a:ext cx="12118769" cy="328166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E5E33BE-2794-D399-4D59-9C4496C51907}"/>
              </a:ext>
            </a:extLst>
          </p:cNvPr>
          <p:cNvSpPr txBox="1"/>
          <p:nvPr/>
        </p:nvSpPr>
        <p:spPr>
          <a:xfrm>
            <a:off x="59376" y="117628"/>
            <a:ext cx="311521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/>
              <a:t>Circuit without AMP</a:t>
            </a:r>
          </a:p>
          <a:p>
            <a:r>
              <a:rPr lang="en-US" altLang="ko-KR" sz="2500"/>
              <a:t>cut off = 1GHz</a:t>
            </a:r>
            <a:endParaRPr lang="ko-KR" altLang="en-US" sz="2500"/>
          </a:p>
        </p:txBody>
      </p:sp>
    </p:spTree>
    <p:extLst>
      <p:ext uri="{BB962C8B-B14F-4D97-AF65-F5344CB8AC3E}">
        <p14:creationId xmlns:p14="http://schemas.microsoft.com/office/powerpoint/2010/main" val="18201647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27578D4-D7D9-70B9-23FA-DE34F64F5B3C}"/>
              </a:ext>
            </a:extLst>
          </p:cNvPr>
          <p:cNvSpPr txBox="1"/>
          <p:nvPr/>
        </p:nvSpPr>
        <p:spPr>
          <a:xfrm>
            <a:off x="59376" y="117628"/>
            <a:ext cx="535204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/>
              <a:t>Circuit without AMP S Parameter(1)</a:t>
            </a:r>
          </a:p>
          <a:p>
            <a:r>
              <a:rPr lang="en-US" altLang="ko-KR" sz="2500"/>
              <a:t>cut off = 1GHz</a:t>
            </a:r>
            <a:endParaRPr lang="ko-KR" altLang="en-US" sz="250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5B5CC1E-ECA0-A2C3-525E-A037C1AF11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5881" y="1083087"/>
            <a:ext cx="9520238" cy="5020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5168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72326C6-A412-E28F-F8A7-3A350811FAF2}"/>
              </a:ext>
            </a:extLst>
          </p:cNvPr>
          <p:cNvSpPr txBox="1"/>
          <p:nvPr/>
        </p:nvSpPr>
        <p:spPr>
          <a:xfrm>
            <a:off x="59376" y="117628"/>
            <a:ext cx="535204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/>
              <a:t>Circuit without AMP S Parameter(2)</a:t>
            </a:r>
          </a:p>
          <a:p>
            <a:r>
              <a:rPr lang="en-US" altLang="ko-KR" sz="2500"/>
              <a:t>cut off = 1GHz</a:t>
            </a:r>
            <a:endParaRPr lang="ko-KR" altLang="en-US" sz="250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C461DAC-00A3-9D70-1221-EC01B35C92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839" y="979402"/>
            <a:ext cx="10256322" cy="5424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6581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D16AF16-64A0-4DA6-CC52-D8DCAFCDC37A}"/>
              </a:ext>
            </a:extLst>
          </p:cNvPr>
          <p:cNvSpPr txBox="1"/>
          <p:nvPr/>
        </p:nvSpPr>
        <p:spPr>
          <a:xfrm>
            <a:off x="433449" y="694706"/>
            <a:ext cx="3504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6 Layers(~Xilinx XM500 Design)</a:t>
            </a:r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ED1BD16-31F5-4EB9-407D-878F0451BB54}"/>
              </a:ext>
            </a:extLst>
          </p:cNvPr>
          <p:cNvSpPr/>
          <p:nvPr/>
        </p:nvSpPr>
        <p:spPr>
          <a:xfrm>
            <a:off x="1525979" y="2487880"/>
            <a:ext cx="8651174" cy="148442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RF Signal</a:t>
            </a:r>
            <a:endParaRPr lang="ko-KR" altLang="en-US" sz="100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B1FE994-CEE5-46C7-15BE-9354584DE591}"/>
              </a:ext>
            </a:extLst>
          </p:cNvPr>
          <p:cNvSpPr/>
          <p:nvPr/>
        </p:nvSpPr>
        <p:spPr>
          <a:xfrm>
            <a:off x="1525979" y="2878569"/>
            <a:ext cx="8651174" cy="148442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GND</a:t>
            </a:r>
            <a:endParaRPr lang="ko-KR" altLang="en-US" sz="100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54D27EC-D03B-5322-ECC9-C9993AC6A06B}"/>
              </a:ext>
            </a:extLst>
          </p:cNvPr>
          <p:cNvSpPr/>
          <p:nvPr/>
        </p:nvSpPr>
        <p:spPr>
          <a:xfrm>
            <a:off x="1525979" y="3818008"/>
            <a:ext cx="8651174" cy="148442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GND</a:t>
            </a:r>
            <a:endParaRPr lang="ko-KR" altLang="en-US" sz="100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6BC4541-D72E-E125-2830-D5EF402F94DF}"/>
              </a:ext>
            </a:extLst>
          </p:cNvPr>
          <p:cNvSpPr/>
          <p:nvPr/>
        </p:nvSpPr>
        <p:spPr>
          <a:xfrm>
            <a:off x="1525979" y="4212264"/>
            <a:ext cx="8651174" cy="148442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Digital Signal</a:t>
            </a:r>
            <a:endParaRPr lang="ko-KR" altLang="en-US" sz="100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08485E6-CB93-2AA5-D740-FD160B68A296}"/>
              </a:ext>
            </a:extLst>
          </p:cNvPr>
          <p:cNvSpPr/>
          <p:nvPr/>
        </p:nvSpPr>
        <p:spPr>
          <a:xfrm>
            <a:off x="1525979" y="5142014"/>
            <a:ext cx="8651174" cy="148442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GND</a:t>
            </a:r>
            <a:endParaRPr lang="ko-KR" altLang="en-US" sz="100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3EE9851-6E98-5B06-33BF-927455843A50}"/>
              </a:ext>
            </a:extLst>
          </p:cNvPr>
          <p:cNvSpPr/>
          <p:nvPr/>
        </p:nvSpPr>
        <p:spPr>
          <a:xfrm>
            <a:off x="1525979" y="1549730"/>
            <a:ext cx="8651174" cy="148442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GND</a:t>
            </a:r>
            <a:endParaRPr lang="ko-KR" altLang="en-US" sz="100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961704B-E028-E973-24A7-FB728B17399F}"/>
              </a:ext>
            </a:extLst>
          </p:cNvPr>
          <p:cNvSpPr/>
          <p:nvPr/>
        </p:nvSpPr>
        <p:spPr>
          <a:xfrm>
            <a:off x="1525979" y="1698172"/>
            <a:ext cx="8651174" cy="789708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PP</a:t>
            </a:r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1C964F0-D2D3-2C92-114E-EDEAD06F99A1}"/>
              </a:ext>
            </a:extLst>
          </p:cNvPr>
          <p:cNvSpPr/>
          <p:nvPr/>
        </p:nvSpPr>
        <p:spPr>
          <a:xfrm>
            <a:off x="1525979" y="3025814"/>
            <a:ext cx="8651174" cy="789708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PP</a:t>
            </a:r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39AA6B6-68E2-1703-51E7-5EC099204747}"/>
              </a:ext>
            </a:extLst>
          </p:cNvPr>
          <p:cNvSpPr/>
          <p:nvPr/>
        </p:nvSpPr>
        <p:spPr>
          <a:xfrm>
            <a:off x="1525979" y="4357116"/>
            <a:ext cx="8651174" cy="789708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PP</a:t>
            </a:r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78EA336-5F21-EED0-9F6C-D9BB384614CC}"/>
              </a:ext>
            </a:extLst>
          </p:cNvPr>
          <p:cNvSpPr/>
          <p:nvPr/>
        </p:nvSpPr>
        <p:spPr>
          <a:xfrm>
            <a:off x="1525979" y="2632731"/>
            <a:ext cx="8651174" cy="252971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Core</a:t>
            </a:r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E5D688A-B4F2-3534-C991-2912FEFA000A}"/>
              </a:ext>
            </a:extLst>
          </p:cNvPr>
          <p:cNvSpPr/>
          <p:nvPr/>
        </p:nvSpPr>
        <p:spPr>
          <a:xfrm>
            <a:off x="1525979" y="3959293"/>
            <a:ext cx="8651174" cy="252971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Core</a:t>
            </a:r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818EE22-0F11-3C90-0F4F-0B116B8AD3D2}"/>
              </a:ext>
            </a:extLst>
          </p:cNvPr>
          <p:cNvSpPr/>
          <p:nvPr/>
        </p:nvSpPr>
        <p:spPr>
          <a:xfrm>
            <a:off x="7950200" y="1549730"/>
            <a:ext cx="129573" cy="1080515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17C9582-21E8-F67F-FA10-70500C48B47F}"/>
              </a:ext>
            </a:extLst>
          </p:cNvPr>
          <p:cNvSpPr/>
          <p:nvPr/>
        </p:nvSpPr>
        <p:spPr>
          <a:xfrm>
            <a:off x="7660640" y="1549730"/>
            <a:ext cx="129573" cy="3740726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68806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74F049F-15D0-D955-707E-09CC778C5D1A}"/>
              </a:ext>
            </a:extLst>
          </p:cNvPr>
          <p:cNvSpPr txBox="1"/>
          <p:nvPr/>
        </p:nvSpPr>
        <p:spPr>
          <a:xfrm>
            <a:off x="59376" y="117628"/>
            <a:ext cx="535204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/>
              <a:t>Circuit without AMP S Parameter(3)</a:t>
            </a:r>
          </a:p>
          <a:p>
            <a:r>
              <a:rPr lang="en-US" altLang="ko-KR" sz="2500"/>
              <a:t>cut off = 1GHz</a:t>
            </a:r>
            <a:endParaRPr lang="ko-KR" altLang="en-US" sz="250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A17A293-1667-8D56-BF29-5D8CA67480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6592" y="1101001"/>
            <a:ext cx="10018816" cy="5451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6274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id="{8C7AD8CE-0FAC-0FFE-674B-6F80508ED7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503" y="4787051"/>
            <a:ext cx="4742035" cy="172467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E5E33BE-2794-D399-4D59-9C4496C51907}"/>
              </a:ext>
            </a:extLst>
          </p:cNvPr>
          <p:cNvSpPr txBox="1"/>
          <p:nvPr/>
        </p:nvSpPr>
        <p:spPr>
          <a:xfrm>
            <a:off x="59376" y="117628"/>
            <a:ext cx="311521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/>
              <a:t>Circuit without AMP</a:t>
            </a:r>
          </a:p>
          <a:p>
            <a:r>
              <a:rPr lang="en-US" altLang="ko-KR" sz="2500"/>
              <a:t>cut off = 2GHz</a:t>
            </a:r>
            <a:endParaRPr lang="ko-KR" altLang="en-US" sz="250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8EA7146-F184-56A1-7AFF-A6C87A0247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59665"/>
            <a:ext cx="12192000" cy="3626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6149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46F58C1-6FE4-2E2E-7491-168ED61ACE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0343" y="1167510"/>
            <a:ext cx="9971314" cy="522362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E45F0F7-202D-3CE2-F1D2-2DA2AD3DE4C5}"/>
              </a:ext>
            </a:extLst>
          </p:cNvPr>
          <p:cNvSpPr txBox="1"/>
          <p:nvPr/>
        </p:nvSpPr>
        <p:spPr>
          <a:xfrm>
            <a:off x="59376" y="117628"/>
            <a:ext cx="535204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/>
              <a:t>Circuit without AMP S Parameter(1)</a:t>
            </a:r>
          </a:p>
          <a:p>
            <a:r>
              <a:rPr lang="en-US" altLang="ko-KR" sz="2500"/>
              <a:t>cut off = 2GHz</a:t>
            </a:r>
            <a:endParaRPr lang="ko-KR" altLang="en-US" sz="2500"/>
          </a:p>
        </p:txBody>
      </p:sp>
    </p:spTree>
    <p:extLst>
      <p:ext uri="{BB962C8B-B14F-4D97-AF65-F5344CB8AC3E}">
        <p14:creationId xmlns:p14="http://schemas.microsoft.com/office/powerpoint/2010/main" val="31569251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E45F0F7-202D-3CE2-F1D2-2DA2AD3DE4C5}"/>
              </a:ext>
            </a:extLst>
          </p:cNvPr>
          <p:cNvSpPr txBox="1"/>
          <p:nvPr/>
        </p:nvSpPr>
        <p:spPr>
          <a:xfrm>
            <a:off x="59376" y="117628"/>
            <a:ext cx="535204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/>
              <a:t>Circuit without AMP S Parameter(2)</a:t>
            </a:r>
          </a:p>
          <a:p>
            <a:r>
              <a:rPr lang="en-US" altLang="ko-KR" sz="2500"/>
              <a:t>cut off = 2GHz</a:t>
            </a:r>
            <a:endParaRPr lang="ko-KR" altLang="en-US" sz="250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F6A8499-0EE8-8C55-4D87-362FC6D486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210" y="979402"/>
            <a:ext cx="10517580" cy="5587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2030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74F049F-15D0-D955-707E-09CC778C5D1A}"/>
              </a:ext>
            </a:extLst>
          </p:cNvPr>
          <p:cNvSpPr txBox="1"/>
          <p:nvPr/>
        </p:nvSpPr>
        <p:spPr>
          <a:xfrm>
            <a:off x="59376" y="117628"/>
            <a:ext cx="535204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/>
              <a:t>Circuit without AMP S Parameter(3)</a:t>
            </a:r>
          </a:p>
          <a:p>
            <a:r>
              <a:rPr lang="en-US" altLang="ko-KR" sz="2500"/>
              <a:t>cut off = 2GHz</a:t>
            </a:r>
            <a:endParaRPr lang="ko-KR" altLang="en-US" sz="250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30247E6-AD60-9A19-CC72-BB1DDDC700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525" y="979402"/>
            <a:ext cx="10386950" cy="5477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9506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5B73E69-A423-AC5D-F6D5-FBC5F05882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64874"/>
            <a:ext cx="12192000" cy="37282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4B7270-D4F3-93EB-74A5-6F8A36672498}"/>
              </a:ext>
            </a:extLst>
          </p:cNvPr>
          <p:cNvSpPr txBox="1"/>
          <p:nvPr/>
        </p:nvSpPr>
        <p:spPr>
          <a:xfrm>
            <a:off x="59376" y="117628"/>
            <a:ext cx="196399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/>
              <a:t>Final Design</a:t>
            </a:r>
            <a:endParaRPr lang="ko-KR" altLang="en-US" sz="2500"/>
          </a:p>
        </p:txBody>
      </p:sp>
    </p:spTree>
    <p:extLst>
      <p:ext uri="{BB962C8B-B14F-4D97-AF65-F5344CB8AC3E}">
        <p14:creationId xmlns:p14="http://schemas.microsoft.com/office/powerpoint/2010/main" val="9756583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스크린샷, 소프트웨어, 컴퓨터 아이콘이(가) 표시된 사진&#10;&#10;자동 생성된 설명">
            <a:extLst>
              <a:ext uri="{FF2B5EF4-FFF2-40B4-BE49-F238E27FC236}">
                <a16:creationId xmlns:a16="http://schemas.microsoft.com/office/drawing/2014/main" id="{BEAFBC8C-B362-4374-72C7-01C2FB356D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6300" y="3488530"/>
            <a:ext cx="5391150" cy="3369469"/>
          </a:xfrm>
          <a:prstGeom prst="rect">
            <a:avLst/>
          </a:prstGeom>
        </p:spPr>
      </p:pic>
      <p:pic>
        <p:nvPicPr>
          <p:cNvPr id="7" name="그림 6" descr="텍스트, 스크린샷, 소프트웨어, 디스플레이이(가) 표시된 사진&#10;&#10;자동 생성된 설명">
            <a:extLst>
              <a:ext uri="{FF2B5EF4-FFF2-40B4-BE49-F238E27FC236}">
                <a16:creationId xmlns:a16="http://schemas.microsoft.com/office/drawing/2014/main" id="{967EEE2A-B9E6-9F9F-AF92-C1E84D348D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3488531"/>
            <a:ext cx="5391150" cy="3369469"/>
          </a:xfrm>
          <a:prstGeom prst="rect">
            <a:avLst/>
          </a:prstGeom>
        </p:spPr>
      </p:pic>
      <p:pic>
        <p:nvPicPr>
          <p:cNvPr id="9" name="그림 8" descr="텍스트, 스크린샷, 소프트웨어, 디스플레이이(가) 표시된 사진&#10;&#10;자동 생성된 설명">
            <a:extLst>
              <a:ext uri="{FF2B5EF4-FFF2-40B4-BE49-F238E27FC236}">
                <a16:creationId xmlns:a16="http://schemas.microsoft.com/office/drawing/2014/main" id="{FCF2284F-AAC5-0BAD-300A-A596586F6D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6300" y="59530"/>
            <a:ext cx="5391150" cy="3369469"/>
          </a:xfrm>
          <a:prstGeom prst="rect">
            <a:avLst/>
          </a:prstGeom>
        </p:spPr>
      </p:pic>
      <p:pic>
        <p:nvPicPr>
          <p:cNvPr id="11" name="그림 10" descr="텍스트, 스크린샷, 소프트웨어, 디스플레이이(가) 표시된 사진&#10;&#10;자동 생성된 설명">
            <a:extLst>
              <a:ext uri="{FF2B5EF4-FFF2-40B4-BE49-F238E27FC236}">
                <a16:creationId xmlns:a16="http://schemas.microsoft.com/office/drawing/2014/main" id="{A7A1C25D-6A69-F563-4AB7-CC11DA72F0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59531"/>
            <a:ext cx="5391150" cy="3369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5948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630B02A-92DA-27A2-1525-0F7BA0E2D8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7279" y="0"/>
            <a:ext cx="6659893" cy="6858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9FA7747-6E00-D026-5267-9C97D8C84E02}"/>
              </a:ext>
            </a:extLst>
          </p:cNvPr>
          <p:cNvSpPr txBox="1"/>
          <p:nvPr/>
        </p:nvSpPr>
        <p:spPr>
          <a:xfrm>
            <a:off x="136156" y="5678314"/>
            <a:ext cx="17883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b="0" i="0" u="none" strike="noStrike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8ns resolution</a:t>
            </a:r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D772FED-7E3D-7970-14B5-45A1BC79EAA2}"/>
              </a:ext>
            </a:extLst>
          </p:cNvPr>
          <p:cNvSpPr txBox="1"/>
          <p:nvPr/>
        </p:nvSpPr>
        <p:spPr>
          <a:xfrm>
            <a:off x="7926369" y="5473003"/>
            <a:ext cx="17883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b="0" i="0" u="none" strike="noStrike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1.8V</a:t>
            </a:r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646EED-7EB2-E3AE-A62E-A462248187D6}"/>
              </a:ext>
            </a:extLst>
          </p:cNvPr>
          <p:cNvSpPr txBox="1"/>
          <p:nvPr/>
        </p:nvSpPr>
        <p:spPr>
          <a:xfrm>
            <a:off x="136155" y="301299"/>
            <a:ext cx="178839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b="0" i="0" u="none" strike="noStrike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2.5V in 20mA</a:t>
            </a:r>
          </a:p>
          <a:p>
            <a:pPr algn="ctr"/>
            <a:r>
              <a:rPr lang="en-US" altLang="ko-KR" sz="1800" b="0" i="0" u="none" strike="noStrike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3.0V in 32mA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11285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4503EE6-A5CA-E864-ECD2-DDF2E077C7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1953" y="96159"/>
            <a:ext cx="6468094" cy="6665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1461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38D25D-A4D0-48E3-9CA0-48E1BFAB2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Artiq RFSoC SAWG</a:t>
            </a:r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69FF6D6-C0B9-7C02-937D-98051C41C496}"/>
              </a:ext>
            </a:extLst>
          </p:cNvPr>
          <p:cNvSpPr txBox="1"/>
          <p:nvPr/>
        </p:nvSpPr>
        <p:spPr>
          <a:xfrm>
            <a:off x="430284" y="5967345"/>
            <a:ext cx="41357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0" i="0" u="none" strike="noStrike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-No Amp, only a filter exists</a:t>
            </a:r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9C62AC8-6F02-A141-F946-C60A096E68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64271"/>
            <a:ext cx="12192000" cy="3729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801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1F00F73-73E2-0332-CBA7-99ABE981BA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2669" y="285750"/>
            <a:ext cx="2966662" cy="6286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989AE5F-BD4F-3FBB-EF69-C990E32E89E7}"/>
              </a:ext>
            </a:extLst>
          </p:cNvPr>
          <p:cNvSpPr txBox="1"/>
          <p:nvPr/>
        </p:nvSpPr>
        <p:spPr>
          <a:xfrm>
            <a:off x="433449" y="694706"/>
            <a:ext cx="24144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Xilinx XM500 Design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98486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077502-435A-E1FE-A74C-394E8EE84E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DAC_AVTT Connection</a:t>
            </a:r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0419374-F5E6-3C91-C315-79788D3567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7878" y="1619388"/>
            <a:ext cx="5696243" cy="105415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8792EB3-19E2-6AA1-3A47-41851EA98A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4964" y="2789233"/>
            <a:ext cx="4362674" cy="958899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A5D552CD-BB8A-343C-628F-F1800EC60A20}"/>
              </a:ext>
            </a:extLst>
          </p:cNvPr>
          <p:cNvSpPr/>
          <p:nvPr/>
        </p:nvSpPr>
        <p:spPr>
          <a:xfrm>
            <a:off x="4168239" y="1864426"/>
            <a:ext cx="2422566" cy="1543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1490893-304E-4C18-33F0-3617FE3C8368}"/>
              </a:ext>
            </a:extLst>
          </p:cNvPr>
          <p:cNvSpPr/>
          <p:nvPr/>
        </p:nvSpPr>
        <p:spPr>
          <a:xfrm>
            <a:off x="3331029" y="2027735"/>
            <a:ext cx="354088" cy="1543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BAEE36-D084-7A3A-FFC2-FEFA0748026B}"/>
              </a:ext>
            </a:extLst>
          </p:cNvPr>
          <p:cNvSpPr txBox="1"/>
          <p:nvPr/>
        </p:nvSpPr>
        <p:spPr>
          <a:xfrm>
            <a:off x="565562" y="5238612"/>
            <a:ext cx="609501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/>
              <a:t>https://support.xilinx.com/s/question/0D54U00006MmmQaSAJ/zynq-ultrascale-rfsoc-zcu111-kit-rf-dac-output-current?language=en_US</a:t>
            </a:r>
          </a:p>
        </p:txBody>
      </p:sp>
    </p:spTree>
    <p:extLst>
      <p:ext uri="{BB962C8B-B14F-4D97-AF65-F5344CB8AC3E}">
        <p14:creationId xmlns:p14="http://schemas.microsoft.com/office/powerpoint/2010/main" val="7280090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90B773-1A45-FF9E-CAB0-04924BD18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VADJ connection</a:t>
            </a:r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AF1C837-E120-730B-C79B-0975BB93EF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83" y="2187511"/>
            <a:ext cx="8179220" cy="248297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48CAF0F-AE1E-C1E5-C601-445403F7E2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2508" y="1246906"/>
            <a:ext cx="3778444" cy="4934204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3E986F57-B117-1E04-8D8A-19FD2B761E86}"/>
              </a:ext>
            </a:extLst>
          </p:cNvPr>
          <p:cNvSpPr/>
          <p:nvPr/>
        </p:nvSpPr>
        <p:spPr>
          <a:xfrm>
            <a:off x="8526483" y="1579418"/>
            <a:ext cx="2345377" cy="60809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0A6A14-FCB1-A95F-A852-D4B5C107961F}"/>
              </a:ext>
            </a:extLst>
          </p:cNvPr>
          <p:cNvSpPr txBox="1"/>
          <p:nvPr/>
        </p:nvSpPr>
        <p:spPr>
          <a:xfrm>
            <a:off x="8728363" y="1043830"/>
            <a:ext cx="1877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Connect to 1.8V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74195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54338C35-CAC6-B129-6356-D5548F198DD2}"/>
              </a:ext>
            </a:extLst>
          </p:cNvPr>
          <p:cNvGrpSpPr/>
          <p:nvPr/>
        </p:nvGrpSpPr>
        <p:grpSpPr>
          <a:xfrm>
            <a:off x="2539615" y="118753"/>
            <a:ext cx="5351538" cy="6561117"/>
            <a:chOff x="2539615" y="1264724"/>
            <a:chExt cx="5351538" cy="5415146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F01ECD6E-68BB-7E2C-A02D-D97C03AFBBF6}"/>
                </a:ext>
              </a:extLst>
            </p:cNvPr>
            <p:cNvSpPr/>
            <p:nvPr/>
          </p:nvSpPr>
          <p:spPr>
            <a:xfrm>
              <a:off x="2539615" y="2464131"/>
              <a:ext cx="1270659" cy="3016332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3C65E68A-3179-B10A-43B0-CC3813C31058}"/>
                </a:ext>
              </a:extLst>
            </p:cNvPr>
            <p:cNvSpPr/>
            <p:nvPr/>
          </p:nvSpPr>
          <p:spPr>
            <a:xfrm>
              <a:off x="3806041" y="1264724"/>
              <a:ext cx="4085112" cy="5415146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사각형: 위쪽 모서리의 한쪽은 둥글고 다른 한쪽은 잘림 6">
            <a:extLst>
              <a:ext uri="{FF2B5EF4-FFF2-40B4-BE49-F238E27FC236}">
                <a16:creationId xmlns:a16="http://schemas.microsoft.com/office/drawing/2014/main" id="{E854BF75-EC61-D72B-C492-733900467667}"/>
              </a:ext>
            </a:extLst>
          </p:cNvPr>
          <p:cNvSpPr/>
          <p:nvPr/>
        </p:nvSpPr>
        <p:spPr>
          <a:xfrm>
            <a:off x="2831029" y="1851653"/>
            <a:ext cx="458272" cy="1364013"/>
          </a:xfrm>
          <a:prstGeom prst="snipRoundRect">
            <a:avLst>
              <a:gd name="adj1" fmla="val 0"/>
              <a:gd name="adj2" fmla="val 16667"/>
            </a:avLst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LPAM</a:t>
            </a:r>
            <a:endParaRPr lang="ko-KR" altLang="en-US"/>
          </a:p>
        </p:txBody>
      </p:sp>
      <p:sp>
        <p:nvSpPr>
          <p:cNvPr id="8" name="사각형: 위쪽 모서리의 한쪽은 둥글고 다른 한쪽은 잘림 7">
            <a:extLst>
              <a:ext uri="{FF2B5EF4-FFF2-40B4-BE49-F238E27FC236}">
                <a16:creationId xmlns:a16="http://schemas.microsoft.com/office/drawing/2014/main" id="{91566C85-0AA8-5AA0-9B8E-107C307AA610}"/>
              </a:ext>
            </a:extLst>
          </p:cNvPr>
          <p:cNvSpPr/>
          <p:nvPr/>
        </p:nvSpPr>
        <p:spPr>
          <a:xfrm>
            <a:off x="2831029" y="3524399"/>
            <a:ext cx="458272" cy="1364013"/>
          </a:xfrm>
          <a:prstGeom prst="snipRoundRect">
            <a:avLst>
              <a:gd name="adj1" fmla="val 0"/>
              <a:gd name="adj2" fmla="val 16667"/>
            </a:avLst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LPAM</a:t>
            </a:r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6E043C72-6717-958D-9209-D9633EB6E051}"/>
              </a:ext>
            </a:extLst>
          </p:cNvPr>
          <p:cNvSpPr/>
          <p:nvPr/>
        </p:nvSpPr>
        <p:spPr>
          <a:xfrm>
            <a:off x="2933700" y="3240916"/>
            <a:ext cx="258233" cy="25823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A3970408-AC19-91AD-6C33-96AEB183C5BA}"/>
              </a:ext>
            </a:extLst>
          </p:cNvPr>
          <p:cNvSpPr/>
          <p:nvPr/>
        </p:nvSpPr>
        <p:spPr>
          <a:xfrm>
            <a:off x="2933700" y="1582695"/>
            <a:ext cx="258233" cy="25823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6F2A1B5B-8F65-2E4A-084D-073472B076A0}"/>
              </a:ext>
            </a:extLst>
          </p:cNvPr>
          <p:cNvSpPr/>
          <p:nvPr/>
        </p:nvSpPr>
        <p:spPr>
          <a:xfrm>
            <a:off x="2933700" y="4913662"/>
            <a:ext cx="258233" cy="25823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863DD8E9-CB6B-61EB-A672-F6BB766EB15B}"/>
              </a:ext>
            </a:extLst>
          </p:cNvPr>
          <p:cNvCxnSpPr/>
          <p:nvPr/>
        </p:nvCxnSpPr>
        <p:spPr>
          <a:xfrm>
            <a:off x="1015340" y="3370032"/>
            <a:ext cx="8692738" cy="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425DC4B6-2099-F991-6E45-35086E83B350}"/>
              </a:ext>
            </a:extLst>
          </p:cNvPr>
          <p:cNvCxnSpPr>
            <a:cxnSpLocks/>
          </p:cNvCxnSpPr>
          <p:nvPr/>
        </p:nvCxnSpPr>
        <p:spPr>
          <a:xfrm>
            <a:off x="4483100" y="1533796"/>
            <a:ext cx="5224978" cy="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8822901-030E-DED8-150F-CCE9F9B0584C}"/>
              </a:ext>
            </a:extLst>
          </p:cNvPr>
          <p:cNvSpPr/>
          <p:nvPr/>
        </p:nvSpPr>
        <p:spPr>
          <a:xfrm rot="5400000">
            <a:off x="4034329" y="2236590"/>
            <a:ext cx="1717486" cy="409697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BALUN</a:t>
            </a:r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D6F2AEC-41FF-F41E-AC47-DCB323DE188F}"/>
              </a:ext>
            </a:extLst>
          </p:cNvPr>
          <p:cNvSpPr/>
          <p:nvPr/>
        </p:nvSpPr>
        <p:spPr>
          <a:xfrm rot="5400000">
            <a:off x="4034329" y="4115205"/>
            <a:ext cx="1717486" cy="409697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BALUN</a:t>
            </a:r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2B14F98-D311-CFB4-3BE2-F6CE9A99DAA1}"/>
              </a:ext>
            </a:extLst>
          </p:cNvPr>
          <p:cNvSpPr/>
          <p:nvPr/>
        </p:nvSpPr>
        <p:spPr>
          <a:xfrm>
            <a:off x="5373584" y="2024745"/>
            <a:ext cx="2297876" cy="1190918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ADC Input</a:t>
            </a:r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E72726A-C392-6D32-4E5C-AFE2B8657AB1}"/>
              </a:ext>
            </a:extLst>
          </p:cNvPr>
          <p:cNvSpPr/>
          <p:nvPr/>
        </p:nvSpPr>
        <p:spPr>
          <a:xfrm>
            <a:off x="5373584" y="3552219"/>
            <a:ext cx="2297876" cy="1203849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DAC Output</a:t>
            </a:r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5F2E6B5-DB2A-4EAE-C5A2-6CD0D8F9D07E}"/>
              </a:ext>
            </a:extLst>
          </p:cNvPr>
          <p:cNvSpPr/>
          <p:nvPr/>
        </p:nvSpPr>
        <p:spPr>
          <a:xfrm>
            <a:off x="5272644" y="5396983"/>
            <a:ext cx="2398814" cy="1210583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Digital IO</a:t>
            </a:r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36045E9-5D12-8842-2CE0-C24DB2279BA8}"/>
              </a:ext>
            </a:extLst>
          </p:cNvPr>
          <p:cNvSpPr/>
          <p:nvPr/>
        </p:nvSpPr>
        <p:spPr>
          <a:xfrm>
            <a:off x="5272644" y="214120"/>
            <a:ext cx="2398816" cy="1210583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Digital IO</a:t>
            </a:r>
            <a:endParaRPr lang="ko-KR" altLang="en-US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AB12A293-25C9-7B54-D167-DA4EB61F4336}"/>
              </a:ext>
            </a:extLst>
          </p:cNvPr>
          <p:cNvCxnSpPr>
            <a:cxnSpLocks/>
          </p:cNvCxnSpPr>
          <p:nvPr/>
        </p:nvCxnSpPr>
        <p:spPr>
          <a:xfrm>
            <a:off x="4483100" y="5286646"/>
            <a:ext cx="5224978" cy="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708B1A7D-7547-7F58-6B6E-424613D7074C}"/>
              </a:ext>
            </a:extLst>
          </p:cNvPr>
          <p:cNvCxnSpPr>
            <a:cxnSpLocks/>
          </p:cNvCxnSpPr>
          <p:nvPr/>
        </p:nvCxnSpPr>
        <p:spPr>
          <a:xfrm>
            <a:off x="1015340" y="2175146"/>
            <a:ext cx="3467760" cy="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CF8E20DB-9655-C704-20C4-B83CD594FEE4}"/>
              </a:ext>
            </a:extLst>
          </p:cNvPr>
          <p:cNvCxnSpPr>
            <a:cxnSpLocks/>
          </p:cNvCxnSpPr>
          <p:nvPr/>
        </p:nvCxnSpPr>
        <p:spPr>
          <a:xfrm>
            <a:off x="1015340" y="4397646"/>
            <a:ext cx="3467760" cy="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35F95821-E53F-ED01-7609-9173524D89F0}"/>
              </a:ext>
            </a:extLst>
          </p:cNvPr>
          <p:cNvCxnSpPr>
            <a:cxnSpLocks/>
          </p:cNvCxnSpPr>
          <p:nvPr/>
        </p:nvCxnSpPr>
        <p:spPr>
          <a:xfrm flipV="1">
            <a:off x="4483100" y="1533796"/>
            <a:ext cx="0" cy="64135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6F9D43F8-9533-E5E6-0A57-725DF2103190}"/>
              </a:ext>
            </a:extLst>
          </p:cNvPr>
          <p:cNvCxnSpPr>
            <a:cxnSpLocks/>
          </p:cNvCxnSpPr>
          <p:nvPr/>
        </p:nvCxnSpPr>
        <p:spPr>
          <a:xfrm flipV="1">
            <a:off x="4483100" y="4397646"/>
            <a:ext cx="0" cy="88900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03301C7D-B08E-28B8-E63E-FA38EF235FAD}"/>
              </a:ext>
            </a:extLst>
          </p:cNvPr>
          <p:cNvSpPr/>
          <p:nvPr/>
        </p:nvSpPr>
        <p:spPr>
          <a:xfrm>
            <a:off x="5373584" y="4863917"/>
            <a:ext cx="2297876" cy="314880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DAC CLK1,2</a:t>
            </a:r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A45086C-B78D-3F50-2917-FD30ACA607AC}"/>
              </a:ext>
            </a:extLst>
          </p:cNvPr>
          <p:cNvSpPr/>
          <p:nvPr/>
        </p:nvSpPr>
        <p:spPr>
          <a:xfrm>
            <a:off x="5373584" y="1575283"/>
            <a:ext cx="2297876" cy="314880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ADC CLK1,2,3,4</a:t>
            </a:r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53C68BB-9205-35BE-DB4B-9ED795A74C6E}"/>
              </a:ext>
            </a:extLst>
          </p:cNvPr>
          <p:cNvSpPr/>
          <p:nvPr/>
        </p:nvSpPr>
        <p:spPr>
          <a:xfrm>
            <a:off x="3978232" y="5396983"/>
            <a:ext cx="1217221" cy="1210583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Regulator</a:t>
            </a:r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5073B3A-A80E-27FC-6E26-FF42E2156343}"/>
              </a:ext>
            </a:extLst>
          </p:cNvPr>
          <p:cNvSpPr/>
          <p:nvPr/>
        </p:nvSpPr>
        <p:spPr>
          <a:xfrm>
            <a:off x="4286992" y="212877"/>
            <a:ext cx="908461" cy="1210583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CPLD</a:t>
            </a:r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F4A5AC9F-FEE5-EEBF-8F4D-E6D0EEEAE525}"/>
              </a:ext>
            </a:extLst>
          </p:cNvPr>
          <p:cNvSpPr/>
          <p:nvPr/>
        </p:nvSpPr>
        <p:spPr>
          <a:xfrm rot="5400000">
            <a:off x="3441226" y="627862"/>
            <a:ext cx="1210582" cy="380612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JTAG</a:t>
            </a:r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B0EF9A6-6A5A-73EF-03A2-8E7D05ED8660}"/>
              </a:ext>
            </a:extLst>
          </p:cNvPr>
          <p:cNvSpPr txBox="1"/>
          <p:nvPr/>
        </p:nvSpPr>
        <p:spPr>
          <a:xfrm>
            <a:off x="59376" y="117628"/>
            <a:ext cx="102008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/>
              <a:t>Arch1</a:t>
            </a:r>
            <a:endParaRPr lang="ko-KR" altLang="en-US" sz="2500"/>
          </a:p>
        </p:txBody>
      </p:sp>
    </p:spTree>
    <p:extLst>
      <p:ext uri="{BB962C8B-B14F-4D97-AF65-F5344CB8AC3E}">
        <p14:creationId xmlns:p14="http://schemas.microsoft.com/office/powerpoint/2010/main" val="8813313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54338C35-CAC6-B129-6356-D5548F198DD2}"/>
              </a:ext>
            </a:extLst>
          </p:cNvPr>
          <p:cNvGrpSpPr/>
          <p:nvPr/>
        </p:nvGrpSpPr>
        <p:grpSpPr>
          <a:xfrm>
            <a:off x="2539615" y="118753"/>
            <a:ext cx="5351538" cy="6561117"/>
            <a:chOff x="2539615" y="1264724"/>
            <a:chExt cx="5351538" cy="5415146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F01ECD6E-68BB-7E2C-A02D-D97C03AFBBF6}"/>
                </a:ext>
              </a:extLst>
            </p:cNvPr>
            <p:cNvSpPr/>
            <p:nvPr/>
          </p:nvSpPr>
          <p:spPr>
            <a:xfrm>
              <a:off x="2539615" y="2464131"/>
              <a:ext cx="1270659" cy="3016332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3C65E68A-3179-B10A-43B0-CC3813C31058}"/>
                </a:ext>
              </a:extLst>
            </p:cNvPr>
            <p:cNvSpPr/>
            <p:nvPr/>
          </p:nvSpPr>
          <p:spPr>
            <a:xfrm>
              <a:off x="3806041" y="1264724"/>
              <a:ext cx="4085112" cy="5415146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사각형: 위쪽 모서리의 한쪽은 둥글고 다른 한쪽은 잘림 6">
            <a:extLst>
              <a:ext uri="{FF2B5EF4-FFF2-40B4-BE49-F238E27FC236}">
                <a16:creationId xmlns:a16="http://schemas.microsoft.com/office/drawing/2014/main" id="{E854BF75-EC61-D72B-C492-733900467667}"/>
              </a:ext>
            </a:extLst>
          </p:cNvPr>
          <p:cNvSpPr/>
          <p:nvPr/>
        </p:nvSpPr>
        <p:spPr>
          <a:xfrm>
            <a:off x="2831029" y="1851653"/>
            <a:ext cx="458272" cy="1364013"/>
          </a:xfrm>
          <a:prstGeom prst="snipRoundRect">
            <a:avLst>
              <a:gd name="adj1" fmla="val 0"/>
              <a:gd name="adj2" fmla="val 16667"/>
            </a:avLst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LPAM</a:t>
            </a:r>
            <a:endParaRPr lang="ko-KR" altLang="en-US"/>
          </a:p>
        </p:txBody>
      </p:sp>
      <p:sp>
        <p:nvSpPr>
          <p:cNvPr id="8" name="사각형: 위쪽 모서리의 한쪽은 둥글고 다른 한쪽은 잘림 7">
            <a:extLst>
              <a:ext uri="{FF2B5EF4-FFF2-40B4-BE49-F238E27FC236}">
                <a16:creationId xmlns:a16="http://schemas.microsoft.com/office/drawing/2014/main" id="{91566C85-0AA8-5AA0-9B8E-107C307AA610}"/>
              </a:ext>
            </a:extLst>
          </p:cNvPr>
          <p:cNvSpPr/>
          <p:nvPr/>
        </p:nvSpPr>
        <p:spPr>
          <a:xfrm>
            <a:off x="2831029" y="3524399"/>
            <a:ext cx="458272" cy="1364013"/>
          </a:xfrm>
          <a:prstGeom prst="snipRoundRect">
            <a:avLst>
              <a:gd name="adj1" fmla="val 0"/>
              <a:gd name="adj2" fmla="val 16667"/>
            </a:avLst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LPAM</a:t>
            </a:r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6E043C72-6717-958D-9209-D9633EB6E051}"/>
              </a:ext>
            </a:extLst>
          </p:cNvPr>
          <p:cNvSpPr/>
          <p:nvPr/>
        </p:nvSpPr>
        <p:spPr>
          <a:xfrm>
            <a:off x="2933700" y="3240916"/>
            <a:ext cx="258233" cy="25823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A3970408-AC19-91AD-6C33-96AEB183C5BA}"/>
              </a:ext>
            </a:extLst>
          </p:cNvPr>
          <p:cNvSpPr/>
          <p:nvPr/>
        </p:nvSpPr>
        <p:spPr>
          <a:xfrm>
            <a:off x="2933700" y="1582695"/>
            <a:ext cx="258233" cy="25823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6F2A1B5B-8F65-2E4A-084D-073472B076A0}"/>
              </a:ext>
            </a:extLst>
          </p:cNvPr>
          <p:cNvSpPr/>
          <p:nvPr/>
        </p:nvSpPr>
        <p:spPr>
          <a:xfrm>
            <a:off x="2933700" y="4913662"/>
            <a:ext cx="258233" cy="25823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863DD8E9-CB6B-61EB-A672-F6BB766EB15B}"/>
              </a:ext>
            </a:extLst>
          </p:cNvPr>
          <p:cNvCxnSpPr/>
          <p:nvPr/>
        </p:nvCxnSpPr>
        <p:spPr>
          <a:xfrm>
            <a:off x="1015340" y="3370032"/>
            <a:ext cx="8692738" cy="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425DC4B6-2099-F991-6E45-35086E83B350}"/>
              </a:ext>
            </a:extLst>
          </p:cNvPr>
          <p:cNvCxnSpPr>
            <a:cxnSpLocks/>
          </p:cNvCxnSpPr>
          <p:nvPr/>
        </p:nvCxnSpPr>
        <p:spPr>
          <a:xfrm>
            <a:off x="4483100" y="1533796"/>
            <a:ext cx="5224978" cy="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8822901-030E-DED8-150F-CCE9F9B0584C}"/>
              </a:ext>
            </a:extLst>
          </p:cNvPr>
          <p:cNvSpPr/>
          <p:nvPr/>
        </p:nvSpPr>
        <p:spPr>
          <a:xfrm rot="5400000">
            <a:off x="4034329" y="2236590"/>
            <a:ext cx="1717486" cy="409697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BALUN</a:t>
            </a:r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D6F2AEC-41FF-F41E-AC47-DCB323DE188F}"/>
              </a:ext>
            </a:extLst>
          </p:cNvPr>
          <p:cNvSpPr/>
          <p:nvPr/>
        </p:nvSpPr>
        <p:spPr>
          <a:xfrm rot="5400000">
            <a:off x="4034329" y="4115205"/>
            <a:ext cx="1717486" cy="409697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BALUN</a:t>
            </a:r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2B14F98-D311-CFB4-3BE2-F6CE9A99DAA1}"/>
              </a:ext>
            </a:extLst>
          </p:cNvPr>
          <p:cNvSpPr/>
          <p:nvPr/>
        </p:nvSpPr>
        <p:spPr>
          <a:xfrm>
            <a:off x="5373584" y="2024745"/>
            <a:ext cx="2297876" cy="1190918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ADC Input</a:t>
            </a:r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E72726A-C392-6D32-4E5C-AFE2B8657AB1}"/>
              </a:ext>
            </a:extLst>
          </p:cNvPr>
          <p:cNvSpPr/>
          <p:nvPr/>
        </p:nvSpPr>
        <p:spPr>
          <a:xfrm>
            <a:off x="5373584" y="3552219"/>
            <a:ext cx="2297876" cy="1203849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DAC Output</a:t>
            </a:r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5F2E6B5-DB2A-4EAE-C5A2-6CD0D8F9D07E}"/>
              </a:ext>
            </a:extLst>
          </p:cNvPr>
          <p:cNvSpPr/>
          <p:nvPr/>
        </p:nvSpPr>
        <p:spPr>
          <a:xfrm>
            <a:off x="5272644" y="5396983"/>
            <a:ext cx="2398814" cy="1210583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Digital IO</a:t>
            </a:r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36045E9-5D12-8842-2CE0-C24DB2279BA8}"/>
              </a:ext>
            </a:extLst>
          </p:cNvPr>
          <p:cNvSpPr/>
          <p:nvPr/>
        </p:nvSpPr>
        <p:spPr>
          <a:xfrm>
            <a:off x="4286993" y="214120"/>
            <a:ext cx="3384467" cy="1210583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Digital IO</a:t>
            </a:r>
            <a:endParaRPr lang="ko-KR" altLang="en-US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AB12A293-25C9-7B54-D167-DA4EB61F4336}"/>
              </a:ext>
            </a:extLst>
          </p:cNvPr>
          <p:cNvCxnSpPr>
            <a:cxnSpLocks/>
          </p:cNvCxnSpPr>
          <p:nvPr/>
        </p:nvCxnSpPr>
        <p:spPr>
          <a:xfrm>
            <a:off x="4483100" y="5286646"/>
            <a:ext cx="5224978" cy="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708B1A7D-7547-7F58-6B6E-424613D7074C}"/>
              </a:ext>
            </a:extLst>
          </p:cNvPr>
          <p:cNvCxnSpPr>
            <a:cxnSpLocks/>
          </p:cNvCxnSpPr>
          <p:nvPr/>
        </p:nvCxnSpPr>
        <p:spPr>
          <a:xfrm>
            <a:off x="1015340" y="2175146"/>
            <a:ext cx="3467760" cy="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CF8E20DB-9655-C704-20C4-B83CD594FEE4}"/>
              </a:ext>
            </a:extLst>
          </p:cNvPr>
          <p:cNvCxnSpPr>
            <a:cxnSpLocks/>
          </p:cNvCxnSpPr>
          <p:nvPr/>
        </p:nvCxnSpPr>
        <p:spPr>
          <a:xfrm>
            <a:off x="1015340" y="4397646"/>
            <a:ext cx="3467760" cy="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35F95821-E53F-ED01-7609-9173524D89F0}"/>
              </a:ext>
            </a:extLst>
          </p:cNvPr>
          <p:cNvCxnSpPr>
            <a:cxnSpLocks/>
          </p:cNvCxnSpPr>
          <p:nvPr/>
        </p:nvCxnSpPr>
        <p:spPr>
          <a:xfrm flipV="1">
            <a:off x="4483100" y="1533796"/>
            <a:ext cx="0" cy="64135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6F9D43F8-9533-E5E6-0A57-725DF2103190}"/>
              </a:ext>
            </a:extLst>
          </p:cNvPr>
          <p:cNvCxnSpPr>
            <a:cxnSpLocks/>
          </p:cNvCxnSpPr>
          <p:nvPr/>
        </p:nvCxnSpPr>
        <p:spPr>
          <a:xfrm flipV="1">
            <a:off x="4483100" y="4397646"/>
            <a:ext cx="0" cy="88900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03301C7D-B08E-28B8-E63E-FA38EF235FAD}"/>
              </a:ext>
            </a:extLst>
          </p:cNvPr>
          <p:cNvSpPr/>
          <p:nvPr/>
        </p:nvSpPr>
        <p:spPr>
          <a:xfrm>
            <a:off x="5373584" y="4863917"/>
            <a:ext cx="2297876" cy="314880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DAC CLK1,2</a:t>
            </a:r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A45086C-B78D-3F50-2917-FD30ACA607AC}"/>
              </a:ext>
            </a:extLst>
          </p:cNvPr>
          <p:cNvSpPr/>
          <p:nvPr/>
        </p:nvSpPr>
        <p:spPr>
          <a:xfrm>
            <a:off x="5373584" y="1575283"/>
            <a:ext cx="2297876" cy="314880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ADC CLK1,2,3,4</a:t>
            </a:r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53C68BB-9205-35BE-DB4B-9ED795A74C6E}"/>
              </a:ext>
            </a:extLst>
          </p:cNvPr>
          <p:cNvSpPr/>
          <p:nvPr/>
        </p:nvSpPr>
        <p:spPr>
          <a:xfrm>
            <a:off x="3978232" y="5396983"/>
            <a:ext cx="1217221" cy="1210583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Regulator</a:t>
            </a:r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F4A5AC9F-FEE5-EEBF-8F4D-E6D0EEEAE525}"/>
              </a:ext>
            </a:extLst>
          </p:cNvPr>
          <p:cNvSpPr/>
          <p:nvPr/>
        </p:nvSpPr>
        <p:spPr>
          <a:xfrm rot="5400000">
            <a:off x="3441226" y="627862"/>
            <a:ext cx="1210582" cy="380612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JTAG</a:t>
            </a:r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B0EF9A6-6A5A-73EF-03A2-8E7D05ED8660}"/>
              </a:ext>
            </a:extLst>
          </p:cNvPr>
          <p:cNvSpPr txBox="1"/>
          <p:nvPr/>
        </p:nvSpPr>
        <p:spPr>
          <a:xfrm>
            <a:off x="59376" y="117628"/>
            <a:ext cx="102008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/>
              <a:t>Arch2</a:t>
            </a:r>
            <a:endParaRPr lang="ko-KR" altLang="en-US" sz="2500"/>
          </a:p>
        </p:txBody>
      </p:sp>
    </p:spTree>
    <p:extLst>
      <p:ext uri="{BB962C8B-B14F-4D97-AF65-F5344CB8AC3E}">
        <p14:creationId xmlns:p14="http://schemas.microsoft.com/office/powerpoint/2010/main" val="8204935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삼각형 10">
            <a:extLst>
              <a:ext uri="{FF2B5EF4-FFF2-40B4-BE49-F238E27FC236}">
                <a16:creationId xmlns:a16="http://schemas.microsoft.com/office/drawing/2014/main" id="{92819343-B7AA-7431-FBCC-D44F891EF0FD}"/>
              </a:ext>
            </a:extLst>
          </p:cNvPr>
          <p:cNvSpPr/>
          <p:nvPr/>
        </p:nvSpPr>
        <p:spPr>
          <a:xfrm rot="5400000">
            <a:off x="7585177" y="4064514"/>
            <a:ext cx="576488" cy="443603"/>
          </a:xfrm>
          <a:prstGeom prst="triangle">
            <a:avLst/>
          </a:prstGeom>
          <a:noFill/>
          <a:ln w="254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054BFBDF-AE63-184D-9DB2-9FC552885D1E}"/>
              </a:ext>
            </a:extLst>
          </p:cNvPr>
          <p:cNvGrpSpPr/>
          <p:nvPr/>
        </p:nvGrpSpPr>
        <p:grpSpPr>
          <a:xfrm>
            <a:off x="5066196" y="3972898"/>
            <a:ext cx="621093" cy="621093"/>
            <a:chOff x="4583493" y="4396491"/>
            <a:chExt cx="621093" cy="621093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CDA124CA-760D-428A-5D6D-D189BEE05E2C}"/>
                </a:ext>
              </a:extLst>
            </p:cNvPr>
            <p:cNvSpPr/>
            <p:nvPr/>
          </p:nvSpPr>
          <p:spPr>
            <a:xfrm>
              <a:off x="4583493" y="4396491"/>
              <a:ext cx="621093" cy="621093"/>
            </a:xfrm>
            <a:prstGeom prst="rect">
              <a:avLst/>
            </a:prstGeom>
            <a:noFill/>
            <a:ln w="2540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7" name="직선 연결선[R] 16">
              <a:extLst>
                <a:ext uri="{FF2B5EF4-FFF2-40B4-BE49-F238E27FC236}">
                  <a16:creationId xmlns:a16="http://schemas.microsoft.com/office/drawing/2014/main" id="{7181AE10-CC76-80C8-02AD-B820EE330006}"/>
                </a:ext>
              </a:extLst>
            </p:cNvPr>
            <p:cNvCxnSpPr>
              <a:cxnSpLocks/>
            </p:cNvCxnSpPr>
            <p:nvPr/>
          </p:nvCxnSpPr>
          <p:spPr>
            <a:xfrm>
              <a:off x="4645419" y="4518604"/>
              <a:ext cx="395024" cy="0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직선 연결선[R] 17">
              <a:extLst>
                <a:ext uri="{FF2B5EF4-FFF2-40B4-BE49-F238E27FC236}">
                  <a16:creationId xmlns:a16="http://schemas.microsoft.com/office/drawing/2014/main" id="{CD4CA63C-527A-587D-0F31-7642367DBD06}"/>
                </a:ext>
              </a:extLst>
            </p:cNvPr>
            <p:cNvCxnSpPr>
              <a:cxnSpLocks/>
            </p:cNvCxnSpPr>
            <p:nvPr/>
          </p:nvCxnSpPr>
          <p:spPr>
            <a:xfrm>
              <a:off x="5033668" y="4512038"/>
              <a:ext cx="112133" cy="318541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BB9FD084-A7B2-A127-55C0-D32E31CC02F2}"/>
              </a:ext>
            </a:extLst>
          </p:cNvPr>
          <p:cNvGrpSpPr/>
          <p:nvPr/>
        </p:nvGrpSpPr>
        <p:grpSpPr>
          <a:xfrm>
            <a:off x="6795224" y="3973510"/>
            <a:ext cx="621093" cy="621093"/>
            <a:chOff x="6181344" y="4375997"/>
            <a:chExt cx="621093" cy="621093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55B5C8CE-CA10-B0EF-79A4-2DDC88C8A2CA}"/>
                </a:ext>
              </a:extLst>
            </p:cNvPr>
            <p:cNvSpPr/>
            <p:nvPr/>
          </p:nvSpPr>
          <p:spPr>
            <a:xfrm>
              <a:off x="6181344" y="4375997"/>
              <a:ext cx="621093" cy="621093"/>
            </a:xfrm>
            <a:prstGeom prst="rect">
              <a:avLst/>
            </a:prstGeom>
            <a:noFill/>
            <a:ln w="2540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" name="자유형 83">
              <a:extLst>
                <a:ext uri="{FF2B5EF4-FFF2-40B4-BE49-F238E27FC236}">
                  <a16:creationId xmlns:a16="http://schemas.microsoft.com/office/drawing/2014/main" id="{5FEC4D23-9E48-5A56-40F2-C963F880ABB5}"/>
                </a:ext>
              </a:extLst>
            </p:cNvPr>
            <p:cNvSpPr/>
            <p:nvPr/>
          </p:nvSpPr>
          <p:spPr>
            <a:xfrm>
              <a:off x="6449027" y="4482601"/>
              <a:ext cx="85725" cy="412314"/>
            </a:xfrm>
            <a:custGeom>
              <a:avLst/>
              <a:gdLst>
                <a:gd name="connsiteX0" fmla="*/ 46434 w 85725"/>
                <a:gd name="connsiteY0" fmla="*/ 0 h 692944"/>
                <a:gd name="connsiteX1" fmla="*/ 46434 w 85725"/>
                <a:gd name="connsiteY1" fmla="*/ 121444 h 692944"/>
                <a:gd name="connsiteX2" fmla="*/ 85725 w 85725"/>
                <a:gd name="connsiteY2" fmla="*/ 160735 h 692944"/>
                <a:gd name="connsiteX3" fmla="*/ 10716 w 85725"/>
                <a:gd name="connsiteY3" fmla="*/ 235744 h 692944"/>
                <a:gd name="connsiteX4" fmla="*/ 82153 w 85725"/>
                <a:gd name="connsiteY4" fmla="*/ 307181 h 692944"/>
                <a:gd name="connsiteX5" fmla="*/ 3571 w 85725"/>
                <a:gd name="connsiteY5" fmla="*/ 385763 h 692944"/>
                <a:gd name="connsiteX6" fmla="*/ 78581 w 85725"/>
                <a:gd name="connsiteY6" fmla="*/ 460773 h 692944"/>
                <a:gd name="connsiteX7" fmla="*/ 0 w 85725"/>
                <a:gd name="connsiteY7" fmla="*/ 539354 h 692944"/>
                <a:gd name="connsiteX8" fmla="*/ 46434 w 85725"/>
                <a:gd name="connsiteY8" fmla="*/ 585788 h 692944"/>
                <a:gd name="connsiteX9" fmla="*/ 46434 w 85725"/>
                <a:gd name="connsiteY9" fmla="*/ 692944 h 692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5725" h="692944">
                  <a:moveTo>
                    <a:pt x="46434" y="0"/>
                  </a:moveTo>
                  <a:lnTo>
                    <a:pt x="46434" y="121444"/>
                  </a:lnTo>
                  <a:lnTo>
                    <a:pt x="85725" y="160735"/>
                  </a:lnTo>
                  <a:lnTo>
                    <a:pt x="10716" y="235744"/>
                  </a:lnTo>
                  <a:lnTo>
                    <a:pt x="82153" y="307181"/>
                  </a:lnTo>
                  <a:lnTo>
                    <a:pt x="3571" y="385763"/>
                  </a:lnTo>
                  <a:lnTo>
                    <a:pt x="78581" y="460773"/>
                  </a:lnTo>
                  <a:lnTo>
                    <a:pt x="0" y="539354"/>
                  </a:lnTo>
                  <a:lnTo>
                    <a:pt x="46434" y="585788"/>
                  </a:lnTo>
                  <a:lnTo>
                    <a:pt x="46434" y="692944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5C423090-D674-BFD8-A9D4-751A8471A780}"/>
              </a:ext>
            </a:extLst>
          </p:cNvPr>
          <p:cNvGrpSpPr/>
          <p:nvPr/>
        </p:nvGrpSpPr>
        <p:grpSpPr>
          <a:xfrm>
            <a:off x="3779704" y="4242212"/>
            <a:ext cx="621093" cy="621093"/>
            <a:chOff x="3310368" y="4369910"/>
            <a:chExt cx="621093" cy="621093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8DF7DC08-3BEA-8DCA-412F-CC31DF0E0769}"/>
                </a:ext>
              </a:extLst>
            </p:cNvPr>
            <p:cNvGrpSpPr/>
            <p:nvPr/>
          </p:nvGrpSpPr>
          <p:grpSpPr>
            <a:xfrm>
              <a:off x="3637237" y="4396565"/>
              <a:ext cx="261557" cy="576489"/>
              <a:chOff x="3605908" y="4392214"/>
              <a:chExt cx="318565" cy="576489"/>
            </a:xfrm>
          </p:grpSpPr>
          <p:cxnSp>
            <p:nvCxnSpPr>
              <p:cNvPr id="20" name="직선 연결선[R] 62">
                <a:extLst>
                  <a:ext uri="{FF2B5EF4-FFF2-40B4-BE49-F238E27FC236}">
                    <a16:creationId xmlns:a16="http://schemas.microsoft.com/office/drawing/2014/main" id="{2FD91E06-0137-39CF-30B7-4D6CC08275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12676" y="4392214"/>
                <a:ext cx="0" cy="576489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9091111F-E42C-059B-D2E4-015EA09B4120}"/>
                  </a:ext>
                </a:extLst>
              </p:cNvPr>
              <p:cNvSpPr/>
              <p:nvPr/>
            </p:nvSpPr>
            <p:spPr>
              <a:xfrm>
                <a:off x="3605908" y="4483230"/>
                <a:ext cx="318565" cy="162556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22" name="타원 21">
                <a:extLst>
                  <a:ext uri="{FF2B5EF4-FFF2-40B4-BE49-F238E27FC236}">
                    <a16:creationId xmlns:a16="http://schemas.microsoft.com/office/drawing/2014/main" id="{FC87788B-7139-2307-3528-C7C15D2B146D}"/>
                  </a:ext>
                </a:extLst>
              </p:cNvPr>
              <p:cNvSpPr/>
              <p:nvPr/>
            </p:nvSpPr>
            <p:spPr>
              <a:xfrm>
                <a:off x="3605908" y="4586748"/>
                <a:ext cx="318565" cy="162556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23" name="타원 22">
                <a:extLst>
                  <a:ext uri="{FF2B5EF4-FFF2-40B4-BE49-F238E27FC236}">
                    <a16:creationId xmlns:a16="http://schemas.microsoft.com/office/drawing/2014/main" id="{DCBEC928-2BB9-7575-302E-2653337F2B36}"/>
                  </a:ext>
                </a:extLst>
              </p:cNvPr>
              <p:cNvSpPr/>
              <p:nvPr/>
            </p:nvSpPr>
            <p:spPr>
              <a:xfrm>
                <a:off x="3605908" y="4695886"/>
                <a:ext cx="318565" cy="162556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E10878BF-3622-3366-659B-CA15C5165824}"/>
                </a:ext>
              </a:extLst>
            </p:cNvPr>
            <p:cNvGrpSpPr/>
            <p:nvPr/>
          </p:nvGrpSpPr>
          <p:grpSpPr>
            <a:xfrm rot="10800000">
              <a:off x="3350135" y="4392213"/>
              <a:ext cx="261557" cy="576489"/>
              <a:chOff x="3605908" y="4392214"/>
              <a:chExt cx="318565" cy="576489"/>
            </a:xfrm>
          </p:grpSpPr>
          <p:cxnSp>
            <p:nvCxnSpPr>
              <p:cNvPr id="16" name="직선 연결선[R] 69">
                <a:extLst>
                  <a:ext uri="{FF2B5EF4-FFF2-40B4-BE49-F238E27FC236}">
                    <a16:creationId xmlns:a16="http://schemas.microsoft.com/office/drawing/2014/main" id="{D33EEFA1-8E8B-0542-FECA-E663CC37114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12676" y="4392214"/>
                <a:ext cx="0" cy="576489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id="{36ED5AAE-6749-E616-F5A7-D8A722E8950F}"/>
                  </a:ext>
                </a:extLst>
              </p:cNvPr>
              <p:cNvSpPr/>
              <p:nvPr/>
            </p:nvSpPr>
            <p:spPr>
              <a:xfrm>
                <a:off x="3605908" y="4483230"/>
                <a:ext cx="318565" cy="162556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C8D7E0C5-1C4B-837A-0575-15DD8E89C81A}"/>
                  </a:ext>
                </a:extLst>
              </p:cNvPr>
              <p:cNvSpPr/>
              <p:nvPr/>
            </p:nvSpPr>
            <p:spPr>
              <a:xfrm>
                <a:off x="3605908" y="4586748"/>
                <a:ext cx="318565" cy="162556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id="{1F642BA7-4CD6-FB32-83EB-33A15412C0C1}"/>
                  </a:ext>
                </a:extLst>
              </p:cNvPr>
              <p:cNvSpPr/>
              <p:nvPr/>
            </p:nvSpPr>
            <p:spPr>
              <a:xfrm>
                <a:off x="3605908" y="4695886"/>
                <a:ext cx="318565" cy="162556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5E26EEF7-B396-58F7-8F8A-6076B93ABC0B}"/>
                </a:ext>
              </a:extLst>
            </p:cNvPr>
            <p:cNvSpPr/>
            <p:nvPr/>
          </p:nvSpPr>
          <p:spPr>
            <a:xfrm>
              <a:off x="3310368" y="4369910"/>
              <a:ext cx="621093" cy="621093"/>
            </a:xfrm>
            <a:prstGeom prst="rect">
              <a:avLst/>
            </a:prstGeom>
            <a:noFill/>
            <a:ln w="2540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24" name="직선 연결선[R] 89">
            <a:extLst>
              <a:ext uri="{FF2B5EF4-FFF2-40B4-BE49-F238E27FC236}">
                <a16:creationId xmlns:a16="http://schemas.microsoft.com/office/drawing/2014/main" id="{0D87C85F-3494-899F-F68C-E374113FA40C}"/>
              </a:ext>
            </a:extLst>
          </p:cNvPr>
          <p:cNvCxnSpPr>
            <a:cxnSpLocks/>
            <a:endCxn id="6" idx="3"/>
          </p:cNvCxnSpPr>
          <p:nvPr/>
        </p:nvCxnSpPr>
        <p:spPr>
          <a:xfrm flipH="1">
            <a:off x="5687289" y="4283445"/>
            <a:ext cx="8962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FCA5740-D30D-806E-E52D-24FEBF69A992}"/>
              </a:ext>
            </a:extLst>
          </p:cNvPr>
          <p:cNvSpPr txBox="1"/>
          <p:nvPr/>
        </p:nvSpPr>
        <p:spPr>
          <a:xfrm>
            <a:off x="3748436" y="4876290"/>
            <a:ext cx="68362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300" dirty="0" err="1"/>
              <a:t>balun</a:t>
            </a:r>
            <a:endParaRPr kumimoji="1" lang="en-US" altLang="ko-Kore-KR" sz="1300" dirty="0"/>
          </a:p>
          <a:p>
            <a:pPr algn="ctr"/>
            <a:r>
              <a:rPr kumimoji="1" lang="en-US" altLang="ko-Kore-KR" sz="1300" dirty="0"/>
              <a:t>-0.5dB</a:t>
            </a:r>
            <a:endParaRPr kumimoji="1" lang="ko-Kore-KR" altLang="en-US" sz="13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6BD9E70-A272-2992-A411-9FE9F5A32F43}"/>
              </a:ext>
            </a:extLst>
          </p:cNvPr>
          <p:cNvSpPr txBox="1"/>
          <p:nvPr/>
        </p:nvSpPr>
        <p:spPr>
          <a:xfrm>
            <a:off x="5034928" y="4606976"/>
            <a:ext cx="68362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300"/>
              <a:t>LPF</a:t>
            </a:r>
            <a:endParaRPr kumimoji="1" lang="ko-Kore-KR" altLang="en-US" sz="13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93DA0DE-CEC5-C575-5265-A8A9B1AF1731}"/>
              </a:ext>
            </a:extLst>
          </p:cNvPr>
          <p:cNvSpPr txBox="1"/>
          <p:nvPr/>
        </p:nvSpPr>
        <p:spPr>
          <a:xfrm>
            <a:off x="6760932" y="4609868"/>
            <a:ext cx="68362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300" dirty="0"/>
              <a:t>T-pad</a:t>
            </a:r>
          </a:p>
          <a:p>
            <a:pPr algn="ctr"/>
            <a:r>
              <a:rPr kumimoji="1" lang="en-US" altLang="ko-Kore-KR" sz="1300" dirty="0"/>
              <a:t>-9dB</a:t>
            </a:r>
            <a:endParaRPr kumimoji="1" lang="ko-Kore-KR" altLang="en-US" sz="13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3C3AA69-3B85-F111-3C9B-7C9E8FEFCCD0}"/>
              </a:ext>
            </a:extLst>
          </p:cNvPr>
          <p:cNvSpPr txBox="1"/>
          <p:nvPr/>
        </p:nvSpPr>
        <p:spPr>
          <a:xfrm>
            <a:off x="7062907" y="4606976"/>
            <a:ext cx="1409774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300" dirty="0"/>
              <a:t>Amp</a:t>
            </a:r>
          </a:p>
          <a:p>
            <a:pPr algn="ctr"/>
            <a:r>
              <a:rPr kumimoji="1" lang="en-US" altLang="ko-Kore-KR" sz="1300" dirty="0"/>
              <a:t>+23dB</a:t>
            </a:r>
          </a:p>
          <a:p>
            <a:pPr algn="ctr"/>
            <a:r>
              <a:rPr kumimoji="1" lang="en-US" altLang="ko-Kore-KR" sz="1300" dirty="0"/>
              <a:t>(P1dB +13dBm)</a:t>
            </a: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E7F841F2-902A-EA4E-04C3-4B94C4D9551C}"/>
              </a:ext>
            </a:extLst>
          </p:cNvPr>
          <p:cNvGrpSpPr/>
          <p:nvPr/>
        </p:nvGrpSpPr>
        <p:grpSpPr>
          <a:xfrm>
            <a:off x="5953488" y="3972898"/>
            <a:ext cx="621093" cy="621093"/>
            <a:chOff x="7793011" y="4369910"/>
            <a:chExt cx="621093" cy="621093"/>
          </a:xfrm>
        </p:grpSpPr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3C13E3D5-40DA-6064-77B7-9E0AD8C024C9}"/>
                </a:ext>
              </a:extLst>
            </p:cNvPr>
            <p:cNvGrpSpPr/>
            <p:nvPr/>
          </p:nvGrpSpPr>
          <p:grpSpPr>
            <a:xfrm>
              <a:off x="7793011" y="4369910"/>
              <a:ext cx="621093" cy="621093"/>
              <a:chOff x="4583493" y="4396491"/>
              <a:chExt cx="621093" cy="621093"/>
            </a:xfrm>
          </p:grpSpPr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A2EC3F9D-C8CC-8ABB-2F10-0A5BBB616B8C}"/>
                  </a:ext>
                </a:extLst>
              </p:cNvPr>
              <p:cNvSpPr/>
              <p:nvPr/>
            </p:nvSpPr>
            <p:spPr>
              <a:xfrm>
                <a:off x="4583493" y="4396491"/>
                <a:ext cx="621093" cy="621093"/>
              </a:xfrm>
              <a:prstGeom prst="rect">
                <a:avLst/>
              </a:prstGeom>
              <a:noFill/>
              <a:ln w="25400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cxnSp>
            <p:nvCxnSpPr>
              <p:cNvPr id="36" name="직선 연결선[R] 102">
                <a:extLst>
                  <a:ext uri="{FF2B5EF4-FFF2-40B4-BE49-F238E27FC236}">
                    <a16:creationId xmlns:a16="http://schemas.microsoft.com/office/drawing/2014/main" id="{D814FD6A-9BED-D7C9-C998-DC02498DFBE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96527" y="4512038"/>
                <a:ext cx="395024" cy="0"/>
              </a:xfrm>
              <a:prstGeom prst="line">
                <a:avLst/>
              </a:prstGeom>
              <a:ln w="254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32" name="직선 연결선[R] 104">
              <a:extLst>
                <a:ext uri="{FF2B5EF4-FFF2-40B4-BE49-F238E27FC236}">
                  <a16:creationId xmlns:a16="http://schemas.microsoft.com/office/drawing/2014/main" id="{31F85F55-6A88-DC44-7785-21DFCAF0B2EB}"/>
                </a:ext>
              </a:extLst>
            </p:cNvPr>
            <p:cNvCxnSpPr>
              <a:cxnSpLocks/>
            </p:cNvCxnSpPr>
            <p:nvPr/>
          </p:nvCxnSpPr>
          <p:spPr>
            <a:xfrm>
              <a:off x="7906045" y="4877687"/>
              <a:ext cx="395024" cy="0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직선 연결선[R] 105">
              <a:extLst>
                <a:ext uri="{FF2B5EF4-FFF2-40B4-BE49-F238E27FC236}">
                  <a16:creationId xmlns:a16="http://schemas.microsoft.com/office/drawing/2014/main" id="{D1433FA6-E877-4848-D4B5-1DAEFAD88A9C}"/>
                </a:ext>
              </a:extLst>
            </p:cNvPr>
            <p:cNvCxnSpPr>
              <a:cxnSpLocks/>
            </p:cNvCxnSpPr>
            <p:nvPr/>
          </p:nvCxnSpPr>
          <p:spPr>
            <a:xfrm>
              <a:off x="8103557" y="4492023"/>
              <a:ext cx="0" cy="385664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직선 화살표 연결선 33">
              <a:extLst>
                <a:ext uri="{FF2B5EF4-FFF2-40B4-BE49-F238E27FC236}">
                  <a16:creationId xmlns:a16="http://schemas.microsoft.com/office/drawing/2014/main" id="{3C24713D-FEA9-249E-A56C-34378BF4B3C1}"/>
                </a:ext>
              </a:extLst>
            </p:cNvPr>
            <p:cNvCxnSpPr/>
            <p:nvPr/>
          </p:nvCxnSpPr>
          <p:spPr>
            <a:xfrm flipV="1">
              <a:off x="8042275" y="4527874"/>
              <a:ext cx="152400" cy="30152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E22EC028-088A-48AB-7929-1344CA1BFDE9}"/>
              </a:ext>
            </a:extLst>
          </p:cNvPr>
          <p:cNvSpPr txBox="1"/>
          <p:nvPr/>
        </p:nvSpPr>
        <p:spPr>
          <a:xfrm>
            <a:off x="5795090" y="4606976"/>
            <a:ext cx="96584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300" dirty="0"/>
              <a:t>attenuator</a:t>
            </a:r>
          </a:p>
          <a:p>
            <a:pPr algn="ctr"/>
            <a:r>
              <a:rPr kumimoji="1" lang="en-US" altLang="ko-Kore-KR" sz="1300" dirty="0"/>
              <a:t>-0~31.5dB</a:t>
            </a:r>
            <a:endParaRPr kumimoji="1" lang="ko-Kore-KR" altLang="en-US" sz="1300" dirty="0"/>
          </a:p>
        </p:txBody>
      </p:sp>
      <p:cxnSp>
        <p:nvCxnSpPr>
          <p:cNvPr id="38" name="직선 연결선[R] 117">
            <a:extLst>
              <a:ext uri="{FF2B5EF4-FFF2-40B4-BE49-F238E27FC236}">
                <a16:creationId xmlns:a16="http://schemas.microsoft.com/office/drawing/2014/main" id="{52D6ECCB-C463-B394-C512-ECB1EA8AA6EC}"/>
              </a:ext>
            </a:extLst>
          </p:cNvPr>
          <p:cNvCxnSpPr>
            <a:cxnSpLocks/>
            <a:endCxn id="35" idx="3"/>
          </p:cNvCxnSpPr>
          <p:nvPr/>
        </p:nvCxnSpPr>
        <p:spPr>
          <a:xfrm flipH="1">
            <a:off x="6574581" y="4283445"/>
            <a:ext cx="65932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직선 연결선[R] 120">
            <a:extLst>
              <a:ext uri="{FF2B5EF4-FFF2-40B4-BE49-F238E27FC236}">
                <a16:creationId xmlns:a16="http://schemas.microsoft.com/office/drawing/2014/main" id="{EC8E6C06-313F-12D9-AF6B-168B27A65E7B}"/>
              </a:ext>
            </a:extLst>
          </p:cNvPr>
          <p:cNvCxnSpPr>
            <a:cxnSpLocks/>
            <a:stCxn id="15" idx="1"/>
            <a:endCxn id="43" idx="3"/>
          </p:cNvCxnSpPr>
          <p:nvPr/>
        </p:nvCxnSpPr>
        <p:spPr>
          <a:xfrm flipH="1" flipV="1">
            <a:off x="3159370" y="4552758"/>
            <a:ext cx="620334" cy="1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직선 연결선[R] 124">
            <a:extLst>
              <a:ext uri="{FF2B5EF4-FFF2-40B4-BE49-F238E27FC236}">
                <a16:creationId xmlns:a16="http://schemas.microsoft.com/office/drawing/2014/main" id="{BEA6E19B-5657-C857-E98A-ACFD396892E3}"/>
              </a:ext>
            </a:extLst>
          </p:cNvPr>
          <p:cNvCxnSpPr>
            <a:cxnSpLocks/>
          </p:cNvCxnSpPr>
          <p:nvPr/>
        </p:nvCxnSpPr>
        <p:spPr>
          <a:xfrm flipH="1">
            <a:off x="4416152" y="4553369"/>
            <a:ext cx="180033" cy="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아래쪽 화살표[D] 127">
            <a:extLst>
              <a:ext uri="{FF2B5EF4-FFF2-40B4-BE49-F238E27FC236}">
                <a16:creationId xmlns:a16="http://schemas.microsoft.com/office/drawing/2014/main" id="{85A52ECF-C23E-F04E-D819-E20C33E89EA5}"/>
              </a:ext>
            </a:extLst>
          </p:cNvPr>
          <p:cNvSpPr/>
          <p:nvPr/>
        </p:nvSpPr>
        <p:spPr>
          <a:xfrm>
            <a:off x="6241174" y="2698467"/>
            <a:ext cx="45719" cy="1236989"/>
          </a:xfrm>
          <a:prstGeom prst="downArrow">
            <a:avLst/>
          </a:prstGeom>
          <a:solidFill>
            <a:schemeClr val="tx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72B7BA62-762D-BEFD-AABF-88689B9F0D9F}"/>
              </a:ext>
            </a:extLst>
          </p:cNvPr>
          <p:cNvSpPr/>
          <p:nvPr/>
        </p:nvSpPr>
        <p:spPr>
          <a:xfrm>
            <a:off x="2172486" y="3209146"/>
            <a:ext cx="986884" cy="2687224"/>
          </a:xfrm>
          <a:prstGeom prst="rect">
            <a:avLst/>
          </a:prstGeom>
          <a:noFill/>
          <a:ln w="254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>
                <a:solidFill>
                  <a:schemeClr val="tx1"/>
                </a:solidFill>
              </a:rPr>
              <a:t>RFMC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8430907-7C04-0F43-20BD-5784FFB221D7}"/>
              </a:ext>
            </a:extLst>
          </p:cNvPr>
          <p:cNvSpPr/>
          <p:nvPr/>
        </p:nvSpPr>
        <p:spPr>
          <a:xfrm>
            <a:off x="8342047" y="3898356"/>
            <a:ext cx="1187839" cy="775919"/>
          </a:xfrm>
          <a:prstGeom prst="rect">
            <a:avLst/>
          </a:prstGeom>
          <a:noFill/>
          <a:ln w="254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>
                <a:solidFill>
                  <a:schemeClr val="tx1"/>
                </a:solidFill>
              </a:rPr>
              <a:t>SMA </a:t>
            </a:r>
          </a:p>
          <a:p>
            <a:pPr algn="ctr"/>
            <a:r>
              <a:rPr kumimoji="1" lang="en-US" altLang="ko-Kore-KR">
                <a:solidFill>
                  <a:schemeClr val="tx1"/>
                </a:solidFill>
              </a:rPr>
              <a:t>output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cxnSp>
        <p:nvCxnSpPr>
          <p:cNvPr id="45" name="직선 연결선[R] 135">
            <a:extLst>
              <a:ext uri="{FF2B5EF4-FFF2-40B4-BE49-F238E27FC236}">
                <a16:creationId xmlns:a16="http://schemas.microsoft.com/office/drawing/2014/main" id="{98478FAD-D750-23EA-3A20-53C1EE8CC541}"/>
              </a:ext>
            </a:extLst>
          </p:cNvPr>
          <p:cNvCxnSpPr>
            <a:cxnSpLocks/>
            <a:stCxn id="6" idx="1"/>
            <a:endCxn id="47" idx="6"/>
          </p:cNvCxnSpPr>
          <p:nvPr/>
        </p:nvCxnSpPr>
        <p:spPr>
          <a:xfrm flipH="1">
            <a:off x="4854154" y="4283445"/>
            <a:ext cx="212042" cy="1003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타원 45">
            <a:extLst>
              <a:ext uri="{FF2B5EF4-FFF2-40B4-BE49-F238E27FC236}">
                <a16:creationId xmlns:a16="http://schemas.microsoft.com/office/drawing/2014/main" id="{6C966050-950D-D282-E710-D948447ACD7D}"/>
              </a:ext>
            </a:extLst>
          </p:cNvPr>
          <p:cNvSpPr/>
          <p:nvPr/>
        </p:nvSpPr>
        <p:spPr>
          <a:xfrm>
            <a:off x="4596185" y="4521127"/>
            <a:ext cx="60743" cy="60743"/>
          </a:xfrm>
          <a:prstGeom prst="ellipse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ECD32CF0-3ED2-E524-0D82-3EC32B7F2EDB}"/>
              </a:ext>
            </a:extLst>
          </p:cNvPr>
          <p:cNvSpPr/>
          <p:nvPr/>
        </p:nvSpPr>
        <p:spPr>
          <a:xfrm>
            <a:off x="4793411" y="4254076"/>
            <a:ext cx="60743" cy="60743"/>
          </a:xfrm>
          <a:prstGeom prst="ellipse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BF59B2A8-9D58-8F1F-15C3-2B9609C7AF2E}"/>
              </a:ext>
            </a:extLst>
          </p:cNvPr>
          <p:cNvSpPr/>
          <p:nvPr/>
        </p:nvSpPr>
        <p:spPr>
          <a:xfrm>
            <a:off x="4793411" y="4786668"/>
            <a:ext cx="60743" cy="60743"/>
          </a:xfrm>
          <a:prstGeom prst="ellipse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49" name="직선 연결선[R] 144">
            <a:extLst>
              <a:ext uri="{FF2B5EF4-FFF2-40B4-BE49-F238E27FC236}">
                <a16:creationId xmlns:a16="http://schemas.microsoft.com/office/drawing/2014/main" id="{25B51D75-F687-4AB0-EB75-9A8DB1D85744}"/>
              </a:ext>
            </a:extLst>
          </p:cNvPr>
          <p:cNvCxnSpPr>
            <a:cxnSpLocks/>
            <a:stCxn id="47" idx="3"/>
            <a:endCxn id="46" idx="7"/>
          </p:cNvCxnSpPr>
          <p:nvPr/>
        </p:nvCxnSpPr>
        <p:spPr>
          <a:xfrm flipH="1">
            <a:off x="4648032" y="4305923"/>
            <a:ext cx="154275" cy="22410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연결선: 꺾임 49">
            <a:extLst>
              <a:ext uri="{FF2B5EF4-FFF2-40B4-BE49-F238E27FC236}">
                <a16:creationId xmlns:a16="http://schemas.microsoft.com/office/drawing/2014/main" id="{32E6A8F6-F742-E876-C466-52C00AD8FCCB}"/>
              </a:ext>
            </a:extLst>
          </p:cNvPr>
          <p:cNvCxnSpPr>
            <a:cxnSpLocks/>
            <a:stCxn id="48" idx="6"/>
            <a:endCxn id="52" idx="1"/>
          </p:cNvCxnSpPr>
          <p:nvPr/>
        </p:nvCxnSpPr>
        <p:spPr>
          <a:xfrm>
            <a:off x="4854154" y="4817040"/>
            <a:ext cx="3404620" cy="1253560"/>
          </a:xfrm>
          <a:prstGeom prst="bentConnector3">
            <a:avLst>
              <a:gd name="adj1" fmla="val 7102"/>
            </a:avLst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6FA0557C-F19F-27EF-8C92-0CAADD6C57DC}"/>
              </a:ext>
            </a:extLst>
          </p:cNvPr>
          <p:cNvSpPr/>
          <p:nvPr/>
        </p:nvSpPr>
        <p:spPr>
          <a:xfrm>
            <a:off x="8258774" y="5682640"/>
            <a:ext cx="1187839" cy="775919"/>
          </a:xfrm>
          <a:prstGeom prst="rect">
            <a:avLst/>
          </a:prstGeom>
          <a:noFill/>
          <a:ln w="254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>
                <a:solidFill>
                  <a:schemeClr val="tx1"/>
                </a:solidFill>
              </a:rPr>
              <a:t>SMA </a:t>
            </a:r>
          </a:p>
          <a:p>
            <a:pPr algn="ctr"/>
            <a:r>
              <a:rPr kumimoji="1" lang="en-US" altLang="ko-Kore-KR">
                <a:solidFill>
                  <a:schemeClr val="tx1"/>
                </a:solidFill>
              </a:rPr>
              <a:t>output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cxnSp>
        <p:nvCxnSpPr>
          <p:cNvPr id="53" name="연결선: 꺾임 52">
            <a:extLst>
              <a:ext uri="{FF2B5EF4-FFF2-40B4-BE49-F238E27FC236}">
                <a16:creationId xmlns:a16="http://schemas.microsoft.com/office/drawing/2014/main" id="{1FFEC3D9-4DB6-DAC5-9965-36ADDD50F621}"/>
              </a:ext>
            </a:extLst>
          </p:cNvPr>
          <p:cNvCxnSpPr>
            <a:cxnSpLocks/>
            <a:endCxn id="47" idx="0"/>
          </p:cNvCxnSpPr>
          <p:nvPr/>
        </p:nvCxnSpPr>
        <p:spPr>
          <a:xfrm rot="16200000" flipH="1">
            <a:off x="3925418" y="3355710"/>
            <a:ext cx="1602029" cy="194701"/>
          </a:xfrm>
          <a:prstGeom prst="bentConnector3">
            <a:avLst>
              <a:gd name="adj1" fmla="val 50000"/>
            </a:avLst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0E24183F-9031-9203-06BC-349BD75B40CA}"/>
              </a:ext>
            </a:extLst>
          </p:cNvPr>
          <p:cNvSpPr txBox="1"/>
          <p:nvPr/>
        </p:nvSpPr>
        <p:spPr>
          <a:xfrm>
            <a:off x="4270171" y="4911834"/>
            <a:ext cx="87591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300"/>
              <a:t>RF SPDT</a:t>
            </a:r>
            <a:endParaRPr kumimoji="1" lang="ko-Kore-KR" altLang="en-US" sz="1300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158E427-4768-0967-18DB-0EC487444342}"/>
              </a:ext>
            </a:extLst>
          </p:cNvPr>
          <p:cNvSpPr txBox="1"/>
          <p:nvPr/>
        </p:nvSpPr>
        <p:spPr>
          <a:xfrm>
            <a:off x="59376" y="117628"/>
            <a:ext cx="285655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/>
              <a:t>DAC</a:t>
            </a:r>
            <a:r>
              <a:rPr lang="ko-KR" altLang="en-US" sz="2500"/>
              <a:t> </a:t>
            </a:r>
            <a:r>
              <a:rPr lang="en-US" altLang="ko-KR" sz="2500"/>
              <a:t>output Arch1</a:t>
            </a:r>
            <a:endParaRPr lang="ko-KR" altLang="en-US" sz="250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0B8EC698-4380-CEE5-22A4-1C8347F7F478}"/>
              </a:ext>
            </a:extLst>
          </p:cNvPr>
          <p:cNvSpPr txBox="1"/>
          <p:nvPr/>
        </p:nvSpPr>
        <p:spPr>
          <a:xfrm>
            <a:off x="6229054" y="3054627"/>
            <a:ext cx="23596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b="1" i="0">
                <a:effectLst/>
              </a:rPr>
              <a:t>PAT1220-C-9DB-T5</a:t>
            </a:r>
            <a:endParaRPr lang="ko-KR" altLang="en-US" b="1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C8DB26B4-973A-8602-480C-579F69AEE790}"/>
              </a:ext>
            </a:extLst>
          </p:cNvPr>
          <p:cNvSpPr txBox="1"/>
          <p:nvPr/>
        </p:nvSpPr>
        <p:spPr>
          <a:xfrm>
            <a:off x="8544583" y="3041686"/>
            <a:ext cx="19075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en-US" sz="1800" b="1"/>
              <a:t>ERA-3SM+ </a:t>
            </a:r>
            <a:endParaRPr lang="ko-KR" altLang="en-US" b="1"/>
          </a:p>
        </p:txBody>
      </p: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1C0DE481-3BA8-5133-C25A-5A56EA16280A}"/>
              </a:ext>
            </a:extLst>
          </p:cNvPr>
          <p:cNvCxnSpPr>
            <a:cxnSpLocks/>
            <a:stCxn id="10" idx="0"/>
            <a:endCxn id="63" idx="2"/>
          </p:cNvCxnSpPr>
          <p:nvPr/>
        </p:nvCxnSpPr>
        <p:spPr>
          <a:xfrm flipV="1">
            <a:off x="7105771" y="3423959"/>
            <a:ext cx="303119" cy="549551"/>
          </a:xfrm>
          <a:prstGeom prst="line">
            <a:avLst/>
          </a:prstGeom>
          <a:ln w="19050"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C9543972-CC59-38BB-5397-A5A3599AF430}"/>
              </a:ext>
            </a:extLst>
          </p:cNvPr>
          <p:cNvCxnSpPr>
            <a:cxnSpLocks/>
            <a:stCxn id="4" idx="1"/>
            <a:endCxn id="65" idx="2"/>
          </p:cNvCxnSpPr>
          <p:nvPr/>
        </p:nvCxnSpPr>
        <p:spPr>
          <a:xfrm flipV="1">
            <a:off x="7873421" y="3411018"/>
            <a:ext cx="1624921" cy="731176"/>
          </a:xfrm>
          <a:prstGeom prst="line">
            <a:avLst/>
          </a:prstGeom>
          <a:ln w="19050"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9F0E31F0-0209-07AF-029B-C66C3EFA5533}"/>
              </a:ext>
            </a:extLst>
          </p:cNvPr>
          <p:cNvSpPr txBox="1"/>
          <p:nvPr/>
        </p:nvSpPr>
        <p:spPr>
          <a:xfrm>
            <a:off x="4649109" y="3054627"/>
            <a:ext cx="15971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i="0">
                <a:effectLst/>
              </a:rPr>
              <a:t>Eliptical filter</a:t>
            </a:r>
            <a:endParaRPr lang="ko-KR" altLang="en-US"/>
          </a:p>
        </p:txBody>
      </p: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2BA12069-7DCA-7D8D-5E40-FB2B9CE44E8A}"/>
              </a:ext>
            </a:extLst>
          </p:cNvPr>
          <p:cNvCxnSpPr>
            <a:cxnSpLocks/>
            <a:stCxn id="6" idx="0"/>
            <a:endCxn id="71" idx="2"/>
          </p:cNvCxnSpPr>
          <p:nvPr/>
        </p:nvCxnSpPr>
        <p:spPr>
          <a:xfrm flipV="1">
            <a:off x="5376743" y="3423959"/>
            <a:ext cx="70944" cy="548939"/>
          </a:xfrm>
          <a:prstGeom prst="line">
            <a:avLst/>
          </a:prstGeom>
          <a:ln w="19050"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A897D51F-BF9D-FBAB-0F0F-69F1B253F5E3}"/>
              </a:ext>
            </a:extLst>
          </p:cNvPr>
          <p:cNvSpPr txBox="1"/>
          <p:nvPr/>
        </p:nvSpPr>
        <p:spPr>
          <a:xfrm>
            <a:off x="3024797" y="3054627"/>
            <a:ext cx="15971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b="1" i="0">
                <a:effectLst/>
              </a:rPr>
              <a:t>TC2-72T+</a:t>
            </a:r>
            <a:endParaRPr lang="ko-KR" altLang="en-US" b="1"/>
          </a:p>
        </p:txBody>
      </p: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3F47FBC5-D47D-96C3-062A-7F9975F38C28}"/>
              </a:ext>
            </a:extLst>
          </p:cNvPr>
          <p:cNvCxnSpPr>
            <a:cxnSpLocks/>
            <a:stCxn id="15" idx="0"/>
            <a:endCxn id="77" idx="2"/>
          </p:cNvCxnSpPr>
          <p:nvPr/>
        </p:nvCxnSpPr>
        <p:spPr>
          <a:xfrm flipH="1" flipV="1">
            <a:off x="3823375" y="3423959"/>
            <a:ext cx="266876" cy="818253"/>
          </a:xfrm>
          <a:prstGeom prst="line">
            <a:avLst/>
          </a:prstGeom>
          <a:ln w="19050"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B5FDF0A2-7BFA-0D58-374B-3F3178B85068}"/>
              </a:ext>
            </a:extLst>
          </p:cNvPr>
          <p:cNvSpPr txBox="1"/>
          <p:nvPr/>
        </p:nvSpPr>
        <p:spPr>
          <a:xfrm>
            <a:off x="4095341" y="6343234"/>
            <a:ext cx="17883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b="1" i="0" u="none" strike="noStrike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DAT-31A-PP+</a:t>
            </a:r>
            <a:r>
              <a:rPr lang="en-US" altLang="ko-KR" b="1"/>
              <a:t> </a:t>
            </a:r>
            <a:endParaRPr lang="ko-KR" altLang="en-US" b="1"/>
          </a:p>
        </p:txBody>
      </p:sp>
      <p:cxnSp>
        <p:nvCxnSpPr>
          <p:cNvPr id="86" name="직선 연결선 85">
            <a:extLst>
              <a:ext uri="{FF2B5EF4-FFF2-40B4-BE49-F238E27FC236}">
                <a16:creationId xmlns:a16="http://schemas.microsoft.com/office/drawing/2014/main" id="{D3D93FAB-DC53-BC34-D1CE-5B7B0B80A202}"/>
              </a:ext>
            </a:extLst>
          </p:cNvPr>
          <p:cNvCxnSpPr>
            <a:cxnSpLocks/>
            <a:stCxn id="85" idx="0"/>
            <a:endCxn id="37" idx="2"/>
          </p:cNvCxnSpPr>
          <p:nvPr/>
        </p:nvCxnSpPr>
        <p:spPr>
          <a:xfrm flipV="1">
            <a:off x="4989540" y="5099419"/>
            <a:ext cx="1288471" cy="1243815"/>
          </a:xfrm>
          <a:prstGeom prst="line">
            <a:avLst/>
          </a:prstGeom>
          <a:ln w="19050"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F2B16B54-45A7-6276-FBAB-FB60ECC4B8FB}"/>
              </a:ext>
            </a:extLst>
          </p:cNvPr>
          <p:cNvSpPr txBox="1"/>
          <p:nvPr/>
        </p:nvSpPr>
        <p:spPr>
          <a:xfrm>
            <a:off x="6375581" y="2669087"/>
            <a:ext cx="17883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b="0" i="0" u="none" strike="noStrike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5 digital pins</a:t>
            </a:r>
            <a:endParaRPr lang="ko-KR" altLang="en-US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5BD01865-6106-1C39-CAD0-3C6D458A52C7}"/>
              </a:ext>
            </a:extLst>
          </p:cNvPr>
          <p:cNvSpPr txBox="1"/>
          <p:nvPr/>
        </p:nvSpPr>
        <p:spPr>
          <a:xfrm>
            <a:off x="3005014" y="2663944"/>
            <a:ext cx="17883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b="0" i="0" u="none" strike="noStrike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1 digital pin</a:t>
            </a:r>
            <a:endParaRPr lang="ko-KR" altLang="en-US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30384885-52E9-B1DA-83C2-4D9AEF36CD1E}"/>
              </a:ext>
            </a:extLst>
          </p:cNvPr>
          <p:cNvSpPr txBox="1"/>
          <p:nvPr/>
        </p:nvSpPr>
        <p:spPr>
          <a:xfrm>
            <a:off x="9351817" y="6458559"/>
            <a:ext cx="27391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b="0" i="0" u="none" strike="noStrike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or total 13dB attenuator?</a:t>
            </a:r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3963A32-F26D-E111-40EE-3C91548A29E2}"/>
              </a:ext>
            </a:extLst>
          </p:cNvPr>
          <p:cNvSpPr/>
          <p:nvPr/>
        </p:nvSpPr>
        <p:spPr>
          <a:xfrm>
            <a:off x="4446773" y="1033825"/>
            <a:ext cx="1886016" cy="1585980"/>
          </a:xfrm>
          <a:prstGeom prst="rect">
            <a:avLst/>
          </a:prstGeom>
          <a:noFill/>
          <a:ln w="254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>
                <a:solidFill>
                  <a:schemeClr val="tx1"/>
                </a:solidFill>
              </a:rPr>
              <a:t>CPLD</a:t>
            </a:r>
          </a:p>
          <a:p>
            <a:pPr algn="ctr"/>
            <a:r>
              <a:rPr lang="en-US" altLang="ko-KR" b="1" i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XC2C128-7VQG100I</a:t>
            </a:r>
          </a:p>
        </p:txBody>
      </p:sp>
      <p:sp>
        <p:nvSpPr>
          <p:cNvPr id="64" name="TextBox 24">
            <a:extLst>
              <a:ext uri="{FF2B5EF4-FFF2-40B4-BE49-F238E27FC236}">
                <a16:creationId xmlns:a16="http://schemas.microsoft.com/office/drawing/2014/main" id="{5425818D-6BC4-2E0B-AFCD-2F0E8AE2597C}"/>
              </a:ext>
            </a:extLst>
          </p:cNvPr>
          <p:cNvSpPr txBox="1"/>
          <p:nvPr/>
        </p:nvSpPr>
        <p:spPr>
          <a:xfrm>
            <a:off x="2014568" y="5881569"/>
            <a:ext cx="30259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ore-K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 dirty="0"/>
              <a:t>HMC545A</a:t>
            </a:r>
          </a:p>
          <a:p>
            <a:r>
              <a:rPr lang="en-US" altLang="ko-KR" b="1" dirty="0"/>
              <a:t>QPC7522</a:t>
            </a:r>
          </a:p>
          <a:p>
            <a:r>
              <a:rPr lang="en-US" altLang="ko-KR" b="1" dirty="0"/>
              <a:t>HSWA2-30DR+</a:t>
            </a:r>
            <a:endParaRPr lang="ko-KR" altLang="en-US" b="1" dirty="0"/>
          </a:p>
        </p:txBody>
      </p: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4EB82198-2F69-85FE-EEE1-EDCA9E873451}"/>
              </a:ext>
            </a:extLst>
          </p:cNvPr>
          <p:cNvCxnSpPr>
            <a:cxnSpLocks/>
            <a:stCxn id="54" idx="2"/>
          </p:cNvCxnSpPr>
          <p:nvPr/>
        </p:nvCxnSpPr>
        <p:spPr>
          <a:xfrm flipH="1">
            <a:off x="3564826" y="5204222"/>
            <a:ext cx="1143303" cy="593569"/>
          </a:xfrm>
          <a:prstGeom prst="line">
            <a:avLst/>
          </a:prstGeom>
          <a:ln w="19050"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48A9B7C4-BC71-E475-8F04-072DD66A0505}"/>
              </a:ext>
            </a:extLst>
          </p:cNvPr>
          <p:cNvSpPr/>
          <p:nvPr/>
        </p:nvSpPr>
        <p:spPr>
          <a:xfrm>
            <a:off x="2482733" y="1029720"/>
            <a:ext cx="1353274" cy="731176"/>
          </a:xfrm>
          <a:prstGeom prst="rect">
            <a:avLst/>
          </a:prstGeom>
          <a:noFill/>
          <a:ln w="254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>
                <a:solidFill>
                  <a:schemeClr val="tx1"/>
                </a:solidFill>
              </a:rPr>
              <a:t>JATG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D1A780B7-7EF7-6223-41EF-70775FBEDB34}"/>
              </a:ext>
            </a:extLst>
          </p:cNvPr>
          <p:cNvSpPr/>
          <p:nvPr/>
        </p:nvSpPr>
        <p:spPr>
          <a:xfrm>
            <a:off x="9275103" y="1034857"/>
            <a:ext cx="1353274" cy="731176"/>
          </a:xfrm>
          <a:prstGeom prst="rect">
            <a:avLst/>
          </a:prstGeom>
          <a:noFill/>
          <a:ln w="254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>
                <a:solidFill>
                  <a:schemeClr val="tx1"/>
                </a:solidFill>
              </a:rPr>
              <a:t>regulator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cxnSp>
        <p:nvCxnSpPr>
          <p:cNvPr id="76" name="연결선: 꺾임 75">
            <a:extLst>
              <a:ext uri="{FF2B5EF4-FFF2-40B4-BE49-F238E27FC236}">
                <a16:creationId xmlns:a16="http://schemas.microsoft.com/office/drawing/2014/main" id="{3F74A277-6158-BC59-4FB8-BC59483EDB53}"/>
              </a:ext>
            </a:extLst>
          </p:cNvPr>
          <p:cNvCxnSpPr>
            <a:cxnSpLocks/>
            <a:stCxn id="75" idx="2"/>
            <a:endCxn id="4" idx="1"/>
          </p:cNvCxnSpPr>
          <p:nvPr/>
        </p:nvCxnSpPr>
        <p:spPr>
          <a:xfrm rot="5400000">
            <a:off x="7724501" y="1914954"/>
            <a:ext cx="2376161" cy="2078319"/>
          </a:xfrm>
          <a:prstGeom prst="bentConnector3">
            <a:avLst>
              <a:gd name="adj1" fmla="val 82870"/>
            </a:avLst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56A345CC-5DC4-C56B-07EF-C054670445D0}"/>
              </a:ext>
            </a:extLst>
          </p:cNvPr>
          <p:cNvSpPr txBox="1"/>
          <p:nvPr/>
        </p:nvSpPr>
        <p:spPr>
          <a:xfrm>
            <a:off x="10095222" y="1956262"/>
            <a:ext cx="6222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en-US" sz="1800"/>
              <a:t>7V</a:t>
            </a:r>
            <a:endParaRPr lang="ko-KR" altLang="en-US"/>
          </a:p>
        </p:txBody>
      </p:sp>
      <p:cxnSp>
        <p:nvCxnSpPr>
          <p:cNvPr id="87" name="직선 연결선[R] 89">
            <a:extLst>
              <a:ext uri="{FF2B5EF4-FFF2-40B4-BE49-F238E27FC236}">
                <a16:creationId xmlns:a16="http://schemas.microsoft.com/office/drawing/2014/main" id="{7F6FA9C9-C432-86E4-8AEA-4C67399CA9E8}"/>
              </a:ext>
            </a:extLst>
          </p:cNvPr>
          <p:cNvCxnSpPr>
            <a:cxnSpLocks/>
            <a:stCxn id="35" idx="1"/>
          </p:cNvCxnSpPr>
          <p:nvPr/>
        </p:nvCxnSpPr>
        <p:spPr>
          <a:xfrm flipH="1">
            <a:off x="5849938" y="4283445"/>
            <a:ext cx="10355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직선 연결선[R] 117">
            <a:extLst>
              <a:ext uri="{FF2B5EF4-FFF2-40B4-BE49-F238E27FC236}">
                <a16:creationId xmlns:a16="http://schemas.microsoft.com/office/drawing/2014/main" id="{B1EAFF41-36AD-1F20-5472-ADC29636C151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6713538" y="4284057"/>
            <a:ext cx="81686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직선 연결선 95">
            <a:extLst>
              <a:ext uri="{FF2B5EF4-FFF2-40B4-BE49-F238E27FC236}">
                <a16:creationId xmlns:a16="http://schemas.microsoft.com/office/drawing/2014/main" id="{FDACE928-52F1-F4DE-B9BA-95284FE7AFB2}"/>
              </a:ext>
            </a:extLst>
          </p:cNvPr>
          <p:cNvCxnSpPr/>
          <p:nvPr/>
        </p:nvCxnSpPr>
        <p:spPr>
          <a:xfrm>
            <a:off x="5776913" y="4142194"/>
            <a:ext cx="0" cy="26479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8" name="직선 연결선 97">
            <a:extLst>
              <a:ext uri="{FF2B5EF4-FFF2-40B4-BE49-F238E27FC236}">
                <a16:creationId xmlns:a16="http://schemas.microsoft.com/office/drawing/2014/main" id="{F33F9930-C984-1FB1-3CD5-85CE9413A3AF}"/>
              </a:ext>
            </a:extLst>
          </p:cNvPr>
          <p:cNvCxnSpPr/>
          <p:nvPr/>
        </p:nvCxnSpPr>
        <p:spPr>
          <a:xfrm>
            <a:off x="5849938" y="4142194"/>
            <a:ext cx="0" cy="26479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C8B64DFA-C0E0-8B7A-20A3-ADCBB53731AA}"/>
              </a:ext>
            </a:extLst>
          </p:cNvPr>
          <p:cNvCxnSpPr/>
          <p:nvPr/>
        </p:nvCxnSpPr>
        <p:spPr>
          <a:xfrm>
            <a:off x="6640513" y="4142194"/>
            <a:ext cx="0" cy="26479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0" name="직선 연결선 99">
            <a:extLst>
              <a:ext uri="{FF2B5EF4-FFF2-40B4-BE49-F238E27FC236}">
                <a16:creationId xmlns:a16="http://schemas.microsoft.com/office/drawing/2014/main" id="{4AE4EB0D-9BE8-B714-BF42-E56EFFBA3B77}"/>
              </a:ext>
            </a:extLst>
          </p:cNvPr>
          <p:cNvCxnSpPr/>
          <p:nvPr/>
        </p:nvCxnSpPr>
        <p:spPr>
          <a:xfrm>
            <a:off x="6713538" y="4142194"/>
            <a:ext cx="0" cy="26479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8" name="아래쪽 화살표[D] 127">
            <a:extLst>
              <a:ext uri="{FF2B5EF4-FFF2-40B4-BE49-F238E27FC236}">
                <a16:creationId xmlns:a16="http://schemas.microsoft.com/office/drawing/2014/main" id="{EE1BF614-93DF-982A-5567-8B857F4E5B18}"/>
              </a:ext>
            </a:extLst>
          </p:cNvPr>
          <p:cNvSpPr/>
          <p:nvPr/>
        </p:nvSpPr>
        <p:spPr>
          <a:xfrm rot="16200000">
            <a:off x="4105077" y="1145306"/>
            <a:ext cx="56727" cy="534714"/>
          </a:xfrm>
          <a:prstGeom prst="downArrow">
            <a:avLst/>
          </a:prstGeom>
          <a:solidFill>
            <a:schemeClr val="tx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C065E164-CCAE-FF02-C642-62F7B17FDAD4}"/>
              </a:ext>
            </a:extLst>
          </p:cNvPr>
          <p:cNvSpPr txBox="1"/>
          <p:nvPr/>
        </p:nvSpPr>
        <p:spPr>
          <a:xfrm>
            <a:off x="10095222" y="438690"/>
            <a:ext cx="19957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en-US" sz="1800"/>
              <a:t>12V from RFMC</a:t>
            </a:r>
            <a:endParaRPr lang="ko-KR" altLang="en-US"/>
          </a:p>
        </p:txBody>
      </p:sp>
      <p:sp>
        <p:nvSpPr>
          <p:cNvPr id="112" name="아래쪽 화살표[D] 127">
            <a:extLst>
              <a:ext uri="{FF2B5EF4-FFF2-40B4-BE49-F238E27FC236}">
                <a16:creationId xmlns:a16="http://schemas.microsoft.com/office/drawing/2014/main" id="{56603FC2-B127-341C-239C-0D0485EFF0E8}"/>
              </a:ext>
            </a:extLst>
          </p:cNvPr>
          <p:cNvSpPr/>
          <p:nvPr/>
        </p:nvSpPr>
        <p:spPr>
          <a:xfrm>
            <a:off x="9916119" y="677908"/>
            <a:ext cx="71241" cy="297296"/>
          </a:xfrm>
          <a:prstGeom prst="downArrow">
            <a:avLst/>
          </a:prstGeom>
          <a:solidFill>
            <a:schemeClr val="tx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AB1701BA-8318-D0D9-3C3D-68C4829BFF2A}"/>
              </a:ext>
            </a:extLst>
          </p:cNvPr>
          <p:cNvSpPr txBox="1"/>
          <p:nvPr/>
        </p:nvSpPr>
        <p:spPr>
          <a:xfrm>
            <a:off x="6397121" y="870963"/>
            <a:ext cx="1983931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i="0">
                <a:effectLst/>
              </a:rPr>
              <a:t>-has 80pins</a:t>
            </a:r>
          </a:p>
          <a:p>
            <a:r>
              <a:rPr lang="en-US" altLang="ko-KR"/>
              <a:t>-CPLD reamins data after powre down</a:t>
            </a:r>
          </a:p>
          <a:p>
            <a:r>
              <a:rPr lang="en-US" altLang="ko-KR"/>
              <a:t>-core 1.8V, logic 3.3V</a:t>
            </a:r>
            <a:endParaRPr lang="ko-KR" altLang="en-US"/>
          </a:p>
        </p:txBody>
      </p:sp>
      <p:cxnSp>
        <p:nvCxnSpPr>
          <p:cNvPr id="115" name="직선 연결선[R] 117">
            <a:extLst>
              <a:ext uri="{FF2B5EF4-FFF2-40B4-BE49-F238E27FC236}">
                <a16:creationId xmlns:a16="http://schemas.microsoft.com/office/drawing/2014/main" id="{40877C0D-F736-B077-3F29-269786288F01}"/>
              </a:ext>
            </a:extLst>
          </p:cNvPr>
          <p:cNvCxnSpPr>
            <a:cxnSpLocks/>
          </p:cNvCxnSpPr>
          <p:nvPr/>
        </p:nvCxnSpPr>
        <p:spPr>
          <a:xfrm flipH="1">
            <a:off x="7429389" y="4283445"/>
            <a:ext cx="65932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6" name="직선 연결선[R] 117">
            <a:extLst>
              <a:ext uri="{FF2B5EF4-FFF2-40B4-BE49-F238E27FC236}">
                <a16:creationId xmlns:a16="http://schemas.microsoft.com/office/drawing/2014/main" id="{F63FE9AD-F5D8-947B-1D71-262DE4C5277E}"/>
              </a:ext>
            </a:extLst>
          </p:cNvPr>
          <p:cNvCxnSpPr>
            <a:cxnSpLocks/>
          </p:cNvCxnSpPr>
          <p:nvPr/>
        </p:nvCxnSpPr>
        <p:spPr>
          <a:xfrm flipH="1">
            <a:off x="7568346" y="4284057"/>
            <a:ext cx="81686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직선 연결선 116">
            <a:extLst>
              <a:ext uri="{FF2B5EF4-FFF2-40B4-BE49-F238E27FC236}">
                <a16:creationId xmlns:a16="http://schemas.microsoft.com/office/drawing/2014/main" id="{01AC8B2F-373C-8448-6458-92ACFF90F33E}"/>
              </a:ext>
            </a:extLst>
          </p:cNvPr>
          <p:cNvCxnSpPr/>
          <p:nvPr/>
        </p:nvCxnSpPr>
        <p:spPr>
          <a:xfrm>
            <a:off x="7495321" y="4142194"/>
            <a:ext cx="0" cy="26479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8" name="직선 연결선 117">
            <a:extLst>
              <a:ext uri="{FF2B5EF4-FFF2-40B4-BE49-F238E27FC236}">
                <a16:creationId xmlns:a16="http://schemas.microsoft.com/office/drawing/2014/main" id="{AE112570-D401-96D9-1227-2AE523450CB3}"/>
              </a:ext>
            </a:extLst>
          </p:cNvPr>
          <p:cNvCxnSpPr/>
          <p:nvPr/>
        </p:nvCxnSpPr>
        <p:spPr>
          <a:xfrm>
            <a:off x="7568346" y="4142194"/>
            <a:ext cx="0" cy="26479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5" name="직선 연결선[R] 117">
            <a:extLst>
              <a:ext uri="{FF2B5EF4-FFF2-40B4-BE49-F238E27FC236}">
                <a16:creationId xmlns:a16="http://schemas.microsoft.com/office/drawing/2014/main" id="{55B72F5E-F9EB-4550-EF51-AEFBA0D20CAB}"/>
              </a:ext>
            </a:extLst>
          </p:cNvPr>
          <p:cNvCxnSpPr>
            <a:cxnSpLocks/>
          </p:cNvCxnSpPr>
          <p:nvPr/>
        </p:nvCxnSpPr>
        <p:spPr>
          <a:xfrm flipH="1">
            <a:off x="8108294" y="4283445"/>
            <a:ext cx="65932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6" name="직선 연결선[R] 117">
            <a:extLst>
              <a:ext uri="{FF2B5EF4-FFF2-40B4-BE49-F238E27FC236}">
                <a16:creationId xmlns:a16="http://schemas.microsoft.com/office/drawing/2014/main" id="{0BAF5226-A736-D048-9FDA-1AAD2723ED1B}"/>
              </a:ext>
            </a:extLst>
          </p:cNvPr>
          <p:cNvCxnSpPr>
            <a:cxnSpLocks/>
          </p:cNvCxnSpPr>
          <p:nvPr/>
        </p:nvCxnSpPr>
        <p:spPr>
          <a:xfrm flipH="1">
            <a:off x="8247251" y="4284057"/>
            <a:ext cx="81686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7" name="직선 연결선 126">
            <a:extLst>
              <a:ext uri="{FF2B5EF4-FFF2-40B4-BE49-F238E27FC236}">
                <a16:creationId xmlns:a16="http://schemas.microsoft.com/office/drawing/2014/main" id="{E5BC80F0-C254-0469-7E97-DC4F402789D1}"/>
              </a:ext>
            </a:extLst>
          </p:cNvPr>
          <p:cNvCxnSpPr/>
          <p:nvPr/>
        </p:nvCxnSpPr>
        <p:spPr>
          <a:xfrm>
            <a:off x="8174226" y="4142194"/>
            <a:ext cx="0" cy="26479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8" name="직선 연결선 127">
            <a:extLst>
              <a:ext uri="{FF2B5EF4-FFF2-40B4-BE49-F238E27FC236}">
                <a16:creationId xmlns:a16="http://schemas.microsoft.com/office/drawing/2014/main" id="{4E46308D-258B-E89C-A5C5-2DC4EB747078}"/>
              </a:ext>
            </a:extLst>
          </p:cNvPr>
          <p:cNvCxnSpPr/>
          <p:nvPr/>
        </p:nvCxnSpPr>
        <p:spPr>
          <a:xfrm>
            <a:off x="8247251" y="4142194"/>
            <a:ext cx="0" cy="26479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1" name="연결선: 꺾임 130">
            <a:extLst>
              <a:ext uri="{FF2B5EF4-FFF2-40B4-BE49-F238E27FC236}">
                <a16:creationId xmlns:a16="http://schemas.microsoft.com/office/drawing/2014/main" id="{AB9D781E-5A4D-A81F-AD72-5E9BDA8E0998}"/>
              </a:ext>
            </a:extLst>
          </p:cNvPr>
          <p:cNvCxnSpPr>
            <a:cxnSpLocks/>
            <a:stCxn id="43" idx="0"/>
            <a:endCxn id="3" idx="1"/>
          </p:cNvCxnSpPr>
          <p:nvPr/>
        </p:nvCxnSpPr>
        <p:spPr>
          <a:xfrm rot="5400000" flipH="1" flipV="1">
            <a:off x="2865185" y="1627559"/>
            <a:ext cx="1382331" cy="1780845"/>
          </a:xfrm>
          <a:prstGeom prst="bentConnector2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5" name="TextBox 134">
            <a:extLst>
              <a:ext uri="{FF2B5EF4-FFF2-40B4-BE49-F238E27FC236}">
                <a16:creationId xmlns:a16="http://schemas.microsoft.com/office/drawing/2014/main" id="{26B6C4D5-BF80-383A-2CD6-DA035C5B9C74}"/>
              </a:ext>
            </a:extLst>
          </p:cNvPr>
          <p:cNvSpPr txBox="1"/>
          <p:nvPr/>
        </p:nvSpPr>
        <p:spPr>
          <a:xfrm>
            <a:off x="911234" y="2232555"/>
            <a:ext cx="178839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b="0" i="0" u="none" strike="noStrike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use IO port as a CPLD clock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39248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삼각형 10">
            <a:extLst>
              <a:ext uri="{FF2B5EF4-FFF2-40B4-BE49-F238E27FC236}">
                <a16:creationId xmlns:a16="http://schemas.microsoft.com/office/drawing/2014/main" id="{92819343-B7AA-7431-FBCC-D44F891EF0FD}"/>
              </a:ext>
            </a:extLst>
          </p:cNvPr>
          <p:cNvSpPr/>
          <p:nvPr/>
        </p:nvSpPr>
        <p:spPr>
          <a:xfrm rot="5400000">
            <a:off x="7585177" y="4064514"/>
            <a:ext cx="576488" cy="443603"/>
          </a:xfrm>
          <a:prstGeom prst="triangle">
            <a:avLst/>
          </a:prstGeom>
          <a:noFill/>
          <a:ln w="254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054BFBDF-AE63-184D-9DB2-9FC552885D1E}"/>
              </a:ext>
            </a:extLst>
          </p:cNvPr>
          <p:cNvGrpSpPr/>
          <p:nvPr/>
        </p:nvGrpSpPr>
        <p:grpSpPr>
          <a:xfrm>
            <a:off x="6450806" y="3972898"/>
            <a:ext cx="621093" cy="621093"/>
            <a:chOff x="4583493" y="4396491"/>
            <a:chExt cx="621093" cy="621093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CDA124CA-760D-428A-5D6D-D189BEE05E2C}"/>
                </a:ext>
              </a:extLst>
            </p:cNvPr>
            <p:cNvSpPr/>
            <p:nvPr/>
          </p:nvSpPr>
          <p:spPr>
            <a:xfrm>
              <a:off x="4583493" y="4396491"/>
              <a:ext cx="621093" cy="621093"/>
            </a:xfrm>
            <a:prstGeom prst="rect">
              <a:avLst/>
            </a:prstGeom>
            <a:noFill/>
            <a:ln w="2540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7" name="직선 연결선[R] 16">
              <a:extLst>
                <a:ext uri="{FF2B5EF4-FFF2-40B4-BE49-F238E27FC236}">
                  <a16:creationId xmlns:a16="http://schemas.microsoft.com/office/drawing/2014/main" id="{7181AE10-CC76-80C8-02AD-B820EE330006}"/>
                </a:ext>
              </a:extLst>
            </p:cNvPr>
            <p:cNvCxnSpPr>
              <a:cxnSpLocks/>
            </p:cNvCxnSpPr>
            <p:nvPr/>
          </p:nvCxnSpPr>
          <p:spPr>
            <a:xfrm>
              <a:off x="4645419" y="4518604"/>
              <a:ext cx="395024" cy="0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직선 연결선[R] 17">
              <a:extLst>
                <a:ext uri="{FF2B5EF4-FFF2-40B4-BE49-F238E27FC236}">
                  <a16:creationId xmlns:a16="http://schemas.microsoft.com/office/drawing/2014/main" id="{CD4CA63C-527A-587D-0F31-7642367DBD06}"/>
                </a:ext>
              </a:extLst>
            </p:cNvPr>
            <p:cNvCxnSpPr>
              <a:cxnSpLocks/>
            </p:cNvCxnSpPr>
            <p:nvPr/>
          </p:nvCxnSpPr>
          <p:spPr>
            <a:xfrm>
              <a:off x="5033668" y="4512038"/>
              <a:ext cx="112133" cy="318541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BB9FD084-A7B2-A127-55C0-D32E31CC02F2}"/>
              </a:ext>
            </a:extLst>
          </p:cNvPr>
          <p:cNvGrpSpPr/>
          <p:nvPr/>
        </p:nvGrpSpPr>
        <p:grpSpPr>
          <a:xfrm>
            <a:off x="3882490" y="4242866"/>
            <a:ext cx="621093" cy="621093"/>
            <a:chOff x="6181344" y="4375997"/>
            <a:chExt cx="621093" cy="621093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55B5C8CE-CA10-B0EF-79A4-2DDC88C8A2CA}"/>
                </a:ext>
              </a:extLst>
            </p:cNvPr>
            <p:cNvSpPr/>
            <p:nvPr/>
          </p:nvSpPr>
          <p:spPr>
            <a:xfrm>
              <a:off x="6181344" y="4375997"/>
              <a:ext cx="621093" cy="621093"/>
            </a:xfrm>
            <a:prstGeom prst="rect">
              <a:avLst/>
            </a:prstGeom>
            <a:noFill/>
            <a:ln w="2540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" name="자유형 83">
              <a:extLst>
                <a:ext uri="{FF2B5EF4-FFF2-40B4-BE49-F238E27FC236}">
                  <a16:creationId xmlns:a16="http://schemas.microsoft.com/office/drawing/2014/main" id="{5FEC4D23-9E48-5A56-40F2-C963F880ABB5}"/>
                </a:ext>
              </a:extLst>
            </p:cNvPr>
            <p:cNvSpPr/>
            <p:nvPr/>
          </p:nvSpPr>
          <p:spPr>
            <a:xfrm>
              <a:off x="6289989" y="4482601"/>
              <a:ext cx="85725" cy="412314"/>
            </a:xfrm>
            <a:custGeom>
              <a:avLst/>
              <a:gdLst>
                <a:gd name="connsiteX0" fmla="*/ 46434 w 85725"/>
                <a:gd name="connsiteY0" fmla="*/ 0 h 692944"/>
                <a:gd name="connsiteX1" fmla="*/ 46434 w 85725"/>
                <a:gd name="connsiteY1" fmla="*/ 121444 h 692944"/>
                <a:gd name="connsiteX2" fmla="*/ 85725 w 85725"/>
                <a:gd name="connsiteY2" fmla="*/ 160735 h 692944"/>
                <a:gd name="connsiteX3" fmla="*/ 10716 w 85725"/>
                <a:gd name="connsiteY3" fmla="*/ 235744 h 692944"/>
                <a:gd name="connsiteX4" fmla="*/ 82153 w 85725"/>
                <a:gd name="connsiteY4" fmla="*/ 307181 h 692944"/>
                <a:gd name="connsiteX5" fmla="*/ 3571 w 85725"/>
                <a:gd name="connsiteY5" fmla="*/ 385763 h 692944"/>
                <a:gd name="connsiteX6" fmla="*/ 78581 w 85725"/>
                <a:gd name="connsiteY6" fmla="*/ 460773 h 692944"/>
                <a:gd name="connsiteX7" fmla="*/ 0 w 85725"/>
                <a:gd name="connsiteY7" fmla="*/ 539354 h 692944"/>
                <a:gd name="connsiteX8" fmla="*/ 46434 w 85725"/>
                <a:gd name="connsiteY8" fmla="*/ 585788 h 692944"/>
                <a:gd name="connsiteX9" fmla="*/ 46434 w 85725"/>
                <a:gd name="connsiteY9" fmla="*/ 692944 h 692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5725" h="692944">
                  <a:moveTo>
                    <a:pt x="46434" y="0"/>
                  </a:moveTo>
                  <a:lnTo>
                    <a:pt x="46434" y="121444"/>
                  </a:lnTo>
                  <a:lnTo>
                    <a:pt x="85725" y="160735"/>
                  </a:lnTo>
                  <a:lnTo>
                    <a:pt x="10716" y="235744"/>
                  </a:lnTo>
                  <a:lnTo>
                    <a:pt x="82153" y="307181"/>
                  </a:lnTo>
                  <a:lnTo>
                    <a:pt x="3571" y="385763"/>
                  </a:lnTo>
                  <a:lnTo>
                    <a:pt x="78581" y="460773"/>
                  </a:lnTo>
                  <a:lnTo>
                    <a:pt x="0" y="539354"/>
                  </a:lnTo>
                  <a:lnTo>
                    <a:pt x="46434" y="585788"/>
                  </a:lnTo>
                  <a:lnTo>
                    <a:pt x="46434" y="692944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5" name="자유형 83">
              <a:extLst>
                <a:ext uri="{FF2B5EF4-FFF2-40B4-BE49-F238E27FC236}">
                  <a16:creationId xmlns:a16="http://schemas.microsoft.com/office/drawing/2014/main" id="{1CE420B2-FA91-8102-208F-ADFC16ABE2CB}"/>
                </a:ext>
              </a:extLst>
            </p:cNvPr>
            <p:cNvSpPr/>
            <p:nvPr/>
          </p:nvSpPr>
          <p:spPr>
            <a:xfrm>
              <a:off x="6617179" y="4482601"/>
              <a:ext cx="85725" cy="412314"/>
            </a:xfrm>
            <a:custGeom>
              <a:avLst/>
              <a:gdLst>
                <a:gd name="connsiteX0" fmla="*/ 46434 w 85725"/>
                <a:gd name="connsiteY0" fmla="*/ 0 h 692944"/>
                <a:gd name="connsiteX1" fmla="*/ 46434 w 85725"/>
                <a:gd name="connsiteY1" fmla="*/ 121444 h 692944"/>
                <a:gd name="connsiteX2" fmla="*/ 85725 w 85725"/>
                <a:gd name="connsiteY2" fmla="*/ 160735 h 692944"/>
                <a:gd name="connsiteX3" fmla="*/ 10716 w 85725"/>
                <a:gd name="connsiteY3" fmla="*/ 235744 h 692944"/>
                <a:gd name="connsiteX4" fmla="*/ 82153 w 85725"/>
                <a:gd name="connsiteY4" fmla="*/ 307181 h 692944"/>
                <a:gd name="connsiteX5" fmla="*/ 3571 w 85725"/>
                <a:gd name="connsiteY5" fmla="*/ 385763 h 692944"/>
                <a:gd name="connsiteX6" fmla="*/ 78581 w 85725"/>
                <a:gd name="connsiteY6" fmla="*/ 460773 h 692944"/>
                <a:gd name="connsiteX7" fmla="*/ 0 w 85725"/>
                <a:gd name="connsiteY7" fmla="*/ 539354 h 692944"/>
                <a:gd name="connsiteX8" fmla="*/ 46434 w 85725"/>
                <a:gd name="connsiteY8" fmla="*/ 585788 h 692944"/>
                <a:gd name="connsiteX9" fmla="*/ 46434 w 85725"/>
                <a:gd name="connsiteY9" fmla="*/ 692944 h 692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5725" h="692944">
                  <a:moveTo>
                    <a:pt x="46434" y="0"/>
                  </a:moveTo>
                  <a:lnTo>
                    <a:pt x="46434" y="121444"/>
                  </a:lnTo>
                  <a:lnTo>
                    <a:pt x="85725" y="160735"/>
                  </a:lnTo>
                  <a:lnTo>
                    <a:pt x="10716" y="235744"/>
                  </a:lnTo>
                  <a:lnTo>
                    <a:pt x="82153" y="307181"/>
                  </a:lnTo>
                  <a:lnTo>
                    <a:pt x="3571" y="385763"/>
                  </a:lnTo>
                  <a:lnTo>
                    <a:pt x="78581" y="460773"/>
                  </a:lnTo>
                  <a:lnTo>
                    <a:pt x="0" y="539354"/>
                  </a:lnTo>
                  <a:lnTo>
                    <a:pt x="46434" y="585788"/>
                  </a:lnTo>
                  <a:lnTo>
                    <a:pt x="46434" y="692944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2" name="자유형 83">
              <a:extLst>
                <a:ext uri="{FF2B5EF4-FFF2-40B4-BE49-F238E27FC236}">
                  <a16:creationId xmlns:a16="http://schemas.microsoft.com/office/drawing/2014/main" id="{71AE718A-99CB-8EA0-4FAA-20919FD0CBB5}"/>
                </a:ext>
              </a:extLst>
            </p:cNvPr>
            <p:cNvSpPr/>
            <p:nvPr/>
          </p:nvSpPr>
          <p:spPr>
            <a:xfrm rot="16200000">
              <a:off x="6453885" y="4284774"/>
              <a:ext cx="85725" cy="412314"/>
            </a:xfrm>
            <a:custGeom>
              <a:avLst/>
              <a:gdLst>
                <a:gd name="connsiteX0" fmla="*/ 46434 w 85725"/>
                <a:gd name="connsiteY0" fmla="*/ 0 h 692944"/>
                <a:gd name="connsiteX1" fmla="*/ 46434 w 85725"/>
                <a:gd name="connsiteY1" fmla="*/ 121444 h 692944"/>
                <a:gd name="connsiteX2" fmla="*/ 85725 w 85725"/>
                <a:gd name="connsiteY2" fmla="*/ 160735 h 692944"/>
                <a:gd name="connsiteX3" fmla="*/ 10716 w 85725"/>
                <a:gd name="connsiteY3" fmla="*/ 235744 h 692944"/>
                <a:gd name="connsiteX4" fmla="*/ 82153 w 85725"/>
                <a:gd name="connsiteY4" fmla="*/ 307181 h 692944"/>
                <a:gd name="connsiteX5" fmla="*/ 3571 w 85725"/>
                <a:gd name="connsiteY5" fmla="*/ 385763 h 692944"/>
                <a:gd name="connsiteX6" fmla="*/ 78581 w 85725"/>
                <a:gd name="connsiteY6" fmla="*/ 460773 h 692944"/>
                <a:gd name="connsiteX7" fmla="*/ 0 w 85725"/>
                <a:gd name="connsiteY7" fmla="*/ 539354 h 692944"/>
                <a:gd name="connsiteX8" fmla="*/ 46434 w 85725"/>
                <a:gd name="connsiteY8" fmla="*/ 585788 h 692944"/>
                <a:gd name="connsiteX9" fmla="*/ 46434 w 85725"/>
                <a:gd name="connsiteY9" fmla="*/ 692944 h 692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5725" h="692944">
                  <a:moveTo>
                    <a:pt x="46434" y="0"/>
                  </a:moveTo>
                  <a:lnTo>
                    <a:pt x="46434" y="121444"/>
                  </a:lnTo>
                  <a:lnTo>
                    <a:pt x="85725" y="160735"/>
                  </a:lnTo>
                  <a:lnTo>
                    <a:pt x="10716" y="235744"/>
                  </a:lnTo>
                  <a:lnTo>
                    <a:pt x="82153" y="307181"/>
                  </a:lnTo>
                  <a:lnTo>
                    <a:pt x="3571" y="385763"/>
                  </a:lnTo>
                  <a:lnTo>
                    <a:pt x="78581" y="460773"/>
                  </a:lnTo>
                  <a:lnTo>
                    <a:pt x="0" y="539354"/>
                  </a:lnTo>
                  <a:lnTo>
                    <a:pt x="46434" y="585788"/>
                  </a:lnTo>
                  <a:lnTo>
                    <a:pt x="46434" y="692944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5C423090-D674-BFD8-A9D4-751A8471A780}"/>
              </a:ext>
            </a:extLst>
          </p:cNvPr>
          <p:cNvGrpSpPr/>
          <p:nvPr/>
        </p:nvGrpSpPr>
        <p:grpSpPr>
          <a:xfrm>
            <a:off x="5162152" y="4242212"/>
            <a:ext cx="621093" cy="621093"/>
            <a:chOff x="3310368" y="4369910"/>
            <a:chExt cx="621093" cy="621093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8DF7DC08-3BEA-8DCA-412F-CC31DF0E0769}"/>
                </a:ext>
              </a:extLst>
            </p:cNvPr>
            <p:cNvGrpSpPr/>
            <p:nvPr/>
          </p:nvGrpSpPr>
          <p:grpSpPr>
            <a:xfrm>
              <a:off x="3637237" y="4396565"/>
              <a:ext cx="261557" cy="576489"/>
              <a:chOff x="3605908" y="4392214"/>
              <a:chExt cx="318565" cy="576489"/>
            </a:xfrm>
          </p:grpSpPr>
          <p:cxnSp>
            <p:nvCxnSpPr>
              <p:cNvPr id="20" name="직선 연결선[R] 62">
                <a:extLst>
                  <a:ext uri="{FF2B5EF4-FFF2-40B4-BE49-F238E27FC236}">
                    <a16:creationId xmlns:a16="http://schemas.microsoft.com/office/drawing/2014/main" id="{2FD91E06-0137-39CF-30B7-4D6CC08275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12676" y="4392214"/>
                <a:ext cx="0" cy="576489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9091111F-E42C-059B-D2E4-015EA09B4120}"/>
                  </a:ext>
                </a:extLst>
              </p:cNvPr>
              <p:cNvSpPr/>
              <p:nvPr/>
            </p:nvSpPr>
            <p:spPr>
              <a:xfrm>
                <a:off x="3605908" y="4483230"/>
                <a:ext cx="318565" cy="162556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22" name="타원 21">
                <a:extLst>
                  <a:ext uri="{FF2B5EF4-FFF2-40B4-BE49-F238E27FC236}">
                    <a16:creationId xmlns:a16="http://schemas.microsoft.com/office/drawing/2014/main" id="{FC87788B-7139-2307-3528-C7C15D2B146D}"/>
                  </a:ext>
                </a:extLst>
              </p:cNvPr>
              <p:cNvSpPr/>
              <p:nvPr/>
            </p:nvSpPr>
            <p:spPr>
              <a:xfrm>
                <a:off x="3605908" y="4586748"/>
                <a:ext cx="318565" cy="162556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23" name="타원 22">
                <a:extLst>
                  <a:ext uri="{FF2B5EF4-FFF2-40B4-BE49-F238E27FC236}">
                    <a16:creationId xmlns:a16="http://schemas.microsoft.com/office/drawing/2014/main" id="{DCBEC928-2BB9-7575-302E-2653337F2B36}"/>
                  </a:ext>
                </a:extLst>
              </p:cNvPr>
              <p:cNvSpPr/>
              <p:nvPr/>
            </p:nvSpPr>
            <p:spPr>
              <a:xfrm>
                <a:off x="3605908" y="4695886"/>
                <a:ext cx="318565" cy="162556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E10878BF-3622-3366-659B-CA15C5165824}"/>
                </a:ext>
              </a:extLst>
            </p:cNvPr>
            <p:cNvGrpSpPr/>
            <p:nvPr/>
          </p:nvGrpSpPr>
          <p:grpSpPr>
            <a:xfrm rot="10800000">
              <a:off x="3350135" y="4392213"/>
              <a:ext cx="261557" cy="576489"/>
              <a:chOff x="3605908" y="4392214"/>
              <a:chExt cx="318565" cy="576489"/>
            </a:xfrm>
          </p:grpSpPr>
          <p:cxnSp>
            <p:nvCxnSpPr>
              <p:cNvPr id="16" name="직선 연결선[R] 69">
                <a:extLst>
                  <a:ext uri="{FF2B5EF4-FFF2-40B4-BE49-F238E27FC236}">
                    <a16:creationId xmlns:a16="http://schemas.microsoft.com/office/drawing/2014/main" id="{D33EEFA1-8E8B-0542-FECA-E663CC37114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12676" y="4392214"/>
                <a:ext cx="0" cy="576489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id="{36ED5AAE-6749-E616-F5A7-D8A722E8950F}"/>
                  </a:ext>
                </a:extLst>
              </p:cNvPr>
              <p:cNvSpPr/>
              <p:nvPr/>
            </p:nvSpPr>
            <p:spPr>
              <a:xfrm>
                <a:off x="3605908" y="4483230"/>
                <a:ext cx="318565" cy="162556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C8D7E0C5-1C4B-837A-0575-15DD8E89C81A}"/>
                  </a:ext>
                </a:extLst>
              </p:cNvPr>
              <p:cNvSpPr/>
              <p:nvPr/>
            </p:nvSpPr>
            <p:spPr>
              <a:xfrm>
                <a:off x="3605908" y="4586748"/>
                <a:ext cx="318565" cy="162556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id="{1F642BA7-4CD6-FB32-83EB-33A15412C0C1}"/>
                  </a:ext>
                </a:extLst>
              </p:cNvPr>
              <p:cNvSpPr/>
              <p:nvPr/>
            </p:nvSpPr>
            <p:spPr>
              <a:xfrm>
                <a:off x="3605908" y="4695886"/>
                <a:ext cx="318565" cy="162556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5E26EEF7-B396-58F7-8F8A-6076B93ABC0B}"/>
                </a:ext>
              </a:extLst>
            </p:cNvPr>
            <p:cNvSpPr/>
            <p:nvPr/>
          </p:nvSpPr>
          <p:spPr>
            <a:xfrm>
              <a:off x="3310368" y="4369910"/>
              <a:ext cx="621093" cy="621093"/>
            </a:xfrm>
            <a:prstGeom prst="rect">
              <a:avLst/>
            </a:prstGeom>
            <a:noFill/>
            <a:ln w="2540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9FCA5740-D30D-806E-E52D-24FEBF69A992}"/>
              </a:ext>
            </a:extLst>
          </p:cNvPr>
          <p:cNvSpPr txBox="1"/>
          <p:nvPr/>
        </p:nvSpPr>
        <p:spPr>
          <a:xfrm>
            <a:off x="5130884" y="4876290"/>
            <a:ext cx="68362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300" dirty="0" err="1"/>
              <a:t>balun</a:t>
            </a:r>
            <a:endParaRPr kumimoji="1" lang="en-US" altLang="ko-Kore-KR" sz="1300" dirty="0"/>
          </a:p>
          <a:p>
            <a:pPr algn="ctr"/>
            <a:r>
              <a:rPr kumimoji="1" lang="en-US" altLang="ko-Kore-KR" sz="1300" dirty="0"/>
              <a:t>-0.5dB</a:t>
            </a:r>
            <a:endParaRPr kumimoji="1" lang="ko-Kore-KR" altLang="en-US" sz="13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6BD9E70-A272-2992-A411-9FE9F5A32F43}"/>
              </a:ext>
            </a:extLst>
          </p:cNvPr>
          <p:cNvSpPr txBox="1"/>
          <p:nvPr/>
        </p:nvSpPr>
        <p:spPr>
          <a:xfrm>
            <a:off x="6419538" y="4606976"/>
            <a:ext cx="68362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300"/>
              <a:t>LPF</a:t>
            </a:r>
            <a:endParaRPr kumimoji="1" lang="ko-Kore-KR" altLang="en-US" sz="13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93DA0DE-CEC5-C575-5265-A8A9B1AF1731}"/>
              </a:ext>
            </a:extLst>
          </p:cNvPr>
          <p:cNvSpPr txBox="1"/>
          <p:nvPr/>
        </p:nvSpPr>
        <p:spPr>
          <a:xfrm>
            <a:off x="3848198" y="4846938"/>
            <a:ext cx="68362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300"/>
              <a:t>PI-pad</a:t>
            </a:r>
            <a:endParaRPr kumimoji="1" lang="en-US" altLang="ko-Kore-KR" sz="1300" dirty="0"/>
          </a:p>
          <a:p>
            <a:pPr algn="ctr"/>
            <a:r>
              <a:rPr kumimoji="1" lang="en-US" altLang="ko-Kore-KR" sz="1300"/>
              <a:t>-13dB</a:t>
            </a:r>
            <a:endParaRPr kumimoji="1" lang="ko-Kore-KR" altLang="en-US" sz="13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3C3AA69-3B85-F111-3C9B-7C9E8FEFCCD0}"/>
              </a:ext>
            </a:extLst>
          </p:cNvPr>
          <p:cNvSpPr txBox="1"/>
          <p:nvPr/>
        </p:nvSpPr>
        <p:spPr>
          <a:xfrm>
            <a:off x="7062907" y="4606976"/>
            <a:ext cx="1409774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300"/>
              <a:t>PA</a:t>
            </a:r>
            <a:endParaRPr kumimoji="1" lang="en-US" altLang="ko-Kore-KR" sz="1300" dirty="0"/>
          </a:p>
          <a:p>
            <a:pPr algn="ctr"/>
            <a:r>
              <a:rPr kumimoji="1" lang="en-US" altLang="ko-Kore-KR" sz="1300" dirty="0"/>
              <a:t>+23dB</a:t>
            </a:r>
          </a:p>
          <a:p>
            <a:pPr algn="ctr"/>
            <a:r>
              <a:rPr kumimoji="1" lang="en-US" altLang="ko-Kore-KR" sz="1300" dirty="0"/>
              <a:t>(P1dB +13dBm)</a:t>
            </a:r>
          </a:p>
        </p:txBody>
      </p:sp>
      <p:cxnSp>
        <p:nvCxnSpPr>
          <p:cNvPr id="40" name="직선 연결선[R] 124">
            <a:extLst>
              <a:ext uri="{FF2B5EF4-FFF2-40B4-BE49-F238E27FC236}">
                <a16:creationId xmlns:a16="http://schemas.microsoft.com/office/drawing/2014/main" id="{BEA6E19B-5657-C857-E98A-ACFD396892E3}"/>
              </a:ext>
            </a:extLst>
          </p:cNvPr>
          <p:cNvCxnSpPr>
            <a:cxnSpLocks/>
          </p:cNvCxnSpPr>
          <p:nvPr/>
        </p:nvCxnSpPr>
        <p:spPr>
          <a:xfrm flipH="1">
            <a:off x="5798600" y="4553369"/>
            <a:ext cx="180033" cy="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72B7BA62-762D-BEFD-AABF-88689B9F0D9F}"/>
              </a:ext>
            </a:extLst>
          </p:cNvPr>
          <p:cNvSpPr/>
          <p:nvPr/>
        </p:nvSpPr>
        <p:spPr>
          <a:xfrm>
            <a:off x="2223119" y="3209146"/>
            <a:ext cx="986884" cy="2687224"/>
          </a:xfrm>
          <a:prstGeom prst="rect">
            <a:avLst/>
          </a:prstGeom>
          <a:noFill/>
          <a:ln w="254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>
                <a:solidFill>
                  <a:schemeClr val="tx1"/>
                </a:solidFill>
              </a:rPr>
              <a:t>RFMC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8430907-7C04-0F43-20BD-5784FFB221D7}"/>
              </a:ext>
            </a:extLst>
          </p:cNvPr>
          <p:cNvSpPr/>
          <p:nvPr/>
        </p:nvSpPr>
        <p:spPr>
          <a:xfrm>
            <a:off x="8342047" y="3898356"/>
            <a:ext cx="1187839" cy="775919"/>
          </a:xfrm>
          <a:prstGeom prst="rect">
            <a:avLst/>
          </a:prstGeom>
          <a:noFill/>
          <a:ln w="254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>
                <a:solidFill>
                  <a:schemeClr val="tx1"/>
                </a:solidFill>
              </a:rPr>
              <a:t>SMA </a:t>
            </a:r>
          </a:p>
          <a:p>
            <a:pPr algn="ctr"/>
            <a:r>
              <a:rPr kumimoji="1" lang="en-US" altLang="ko-Kore-KR">
                <a:solidFill>
                  <a:schemeClr val="tx1"/>
                </a:solidFill>
              </a:rPr>
              <a:t>output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cxnSp>
        <p:nvCxnSpPr>
          <p:cNvPr id="45" name="직선 연결선[R] 135">
            <a:extLst>
              <a:ext uri="{FF2B5EF4-FFF2-40B4-BE49-F238E27FC236}">
                <a16:creationId xmlns:a16="http://schemas.microsoft.com/office/drawing/2014/main" id="{98478FAD-D750-23EA-3A20-53C1EE8CC541}"/>
              </a:ext>
            </a:extLst>
          </p:cNvPr>
          <p:cNvCxnSpPr>
            <a:cxnSpLocks/>
            <a:stCxn id="6" idx="1"/>
            <a:endCxn id="47" idx="6"/>
          </p:cNvCxnSpPr>
          <p:nvPr/>
        </p:nvCxnSpPr>
        <p:spPr>
          <a:xfrm flipH="1">
            <a:off x="6238764" y="4283445"/>
            <a:ext cx="212042" cy="1003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타원 45">
            <a:extLst>
              <a:ext uri="{FF2B5EF4-FFF2-40B4-BE49-F238E27FC236}">
                <a16:creationId xmlns:a16="http://schemas.microsoft.com/office/drawing/2014/main" id="{6C966050-950D-D282-E710-D948447ACD7D}"/>
              </a:ext>
            </a:extLst>
          </p:cNvPr>
          <p:cNvSpPr/>
          <p:nvPr/>
        </p:nvSpPr>
        <p:spPr>
          <a:xfrm>
            <a:off x="5980795" y="4521127"/>
            <a:ext cx="60743" cy="60743"/>
          </a:xfrm>
          <a:prstGeom prst="ellipse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ECD32CF0-3ED2-E524-0D82-3EC32B7F2EDB}"/>
              </a:ext>
            </a:extLst>
          </p:cNvPr>
          <p:cNvSpPr/>
          <p:nvPr/>
        </p:nvSpPr>
        <p:spPr>
          <a:xfrm>
            <a:off x="6178021" y="4254076"/>
            <a:ext cx="60743" cy="60743"/>
          </a:xfrm>
          <a:prstGeom prst="ellipse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BF59B2A8-9D58-8F1F-15C3-2B9609C7AF2E}"/>
              </a:ext>
            </a:extLst>
          </p:cNvPr>
          <p:cNvSpPr/>
          <p:nvPr/>
        </p:nvSpPr>
        <p:spPr>
          <a:xfrm>
            <a:off x="6178021" y="4786668"/>
            <a:ext cx="60743" cy="60743"/>
          </a:xfrm>
          <a:prstGeom prst="ellipse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49" name="직선 연결선[R] 144">
            <a:extLst>
              <a:ext uri="{FF2B5EF4-FFF2-40B4-BE49-F238E27FC236}">
                <a16:creationId xmlns:a16="http://schemas.microsoft.com/office/drawing/2014/main" id="{25B51D75-F687-4AB0-EB75-9A8DB1D85744}"/>
              </a:ext>
            </a:extLst>
          </p:cNvPr>
          <p:cNvCxnSpPr>
            <a:cxnSpLocks/>
            <a:stCxn id="47" idx="3"/>
            <a:endCxn id="46" idx="7"/>
          </p:cNvCxnSpPr>
          <p:nvPr/>
        </p:nvCxnSpPr>
        <p:spPr>
          <a:xfrm flipH="1">
            <a:off x="6032642" y="4305923"/>
            <a:ext cx="154275" cy="22410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연결선: 꺾임 49">
            <a:extLst>
              <a:ext uri="{FF2B5EF4-FFF2-40B4-BE49-F238E27FC236}">
                <a16:creationId xmlns:a16="http://schemas.microsoft.com/office/drawing/2014/main" id="{32E6A8F6-F742-E876-C466-52C00AD8FCCB}"/>
              </a:ext>
            </a:extLst>
          </p:cNvPr>
          <p:cNvCxnSpPr>
            <a:cxnSpLocks/>
            <a:stCxn id="48" idx="6"/>
          </p:cNvCxnSpPr>
          <p:nvPr/>
        </p:nvCxnSpPr>
        <p:spPr>
          <a:xfrm>
            <a:off x="6238764" y="4817040"/>
            <a:ext cx="2020010" cy="1253560"/>
          </a:xfrm>
          <a:prstGeom prst="bentConnector3">
            <a:avLst>
              <a:gd name="adj1" fmla="val 12529"/>
            </a:avLst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연결선: 꺾임 52">
            <a:extLst>
              <a:ext uri="{FF2B5EF4-FFF2-40B4-BE49-F238E27FC236}">
                <a16:creationId xmlns:a16="http://schemas.microsoft.com/office/drawing/2014/main" id="{1FFEC3D9-4DB6-DAC5-9965-36ADDD50F621}"/>
              </a:ext>
            </a:extLst>
          </p:cNvPr>
          <p:cNvCxnSpPr>
            <a:cxnSpLocks/>
            <a:endCxn id="47" idx="0"/>
          </p:cNvCxnSpPr>
          <p:nvPr/>
        </p:nvCxnSpPr>
        <p:spPr>
          <a:xfrm>
            <a:off x="3204475" y="3536605"/>
            <a:ext cx="3003918" cy="717471"/>
          </a:xfrm>
          <a:prstGeom prst="bentConnector2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0E24183F-9031-9203-06BC-349BD75B40CA}"/>
              </a:ext>
            </a:extLst>
          </p:cNvPr>
          <p:cNvSpPr txBox="1"/>
          <p:nvPr/>
        </p:nvSpPr>
        <p:spPr>
          <a:xfrm>
            <a:off x="5654781" y="4911834"/>
            <a:ext cx="87591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300"/>
              <a:t>RF SPDT</a:t>
            </a:r>
            <a:endParaRPr kumimoji="1" lang="ko-Kore-KR" altLang="en-US" sz="1300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158E427-4768-0967-18DB-0EC487444342}"/>
              </a:ext>
            </a:extLst>
          </p:cNvPr>
          <p:cNvSpPr txBox="1"/>
          <p:nvPr/>
        </p:nvSpPr>
        <p:spPr>
          <a:xfrm>
            <a:off x="59376" y="117628"/>
            <a:ext cx="285655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/>
              <a:t>DAC</a:t>
            </a:r>
            <a:r>
              <a:rPr lang="ko-KR" altLang="en-US" sz="2500"/>
              <a:t> </a:t>
            </a:r>
            <a:r>
              <a:rPr lang="en-US" altLang="ko-KR" sz="2500"/>
              <a:t>output Arch2</a:t>
            </a:r>
            <a:endParaRPr lang="ko-KR" altLang="en-US" sz="250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C8DB26B4-973A-8602-480C-579F69AEE790}"/>
              </a:ext>
            </a:extLst>
          </p:cNvPr>
          <p:cNvSpPr txBox="1"/>
          <p:nvPr/>
        </p:nvSpPr>
        <p:spPr>
          <a:xfrm>
            <a:off x="7852837" y="2172620"/>
            <a:ext cx="19075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en-US" sz="1800" b="1"/>
              <a:t>ERA-3SM+ </a:t>
            </a:r>
            <a:endParaRPr lang="ko-KR" altLang="en-US" b="1"/>
          </a:p>
        </p:txBody>
      </p: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1C0DE481-3BA8-5133-C25A-5A56EA16280A}"/>
              </a:ext>
            </a:extLst>
          </p:cNvPr>
          <p:cNvCxnSpPr>
            <a:cxnSpLocks/>
            <a:stCxn id="10" idx="0"/>
            <a:endCxn id="56" idx="2"/>
          </p:cNvCxnSpPr>
          <p:nvPr/>
        </p:nvCxnSpPr>
        <p:spPr>
          <a:xfrm flipV="1">
            <a:off x="4193037" y="2726334"/>
            <a:ext cx="4856" cy="1516532"/>
          </a:xfrm>
          <a:prstGeom prst="line">
            <a:avLst/>
          </a:prstGeom>
          <a:ln w="19050"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C9543972-CC59-38BB-5397-A5A3599AF430}"/>
              </a:ext>
            </a:extLst>
          </p:cNvPr>
          <p:cNvCxnSpPr>
            <a:cxnSpLocks/>
            <a:stCxn id="4" idx="1"/>
            <a:endCxn id="65" idx="2"/>
          </p:cNvCxnSpPr>
          <p:nvPr/>
        </p:nvCxnSpPr>
        <p:spPr>
          <a:xfrm flipV="1">
            <a:off x="7873421" y="2541952"/>
            <a:ext cx="933175" cy="1600242"/>
          </a:xfrm>
          <a:prstGeom prst="line">
            <a:avLst/>
          </a:prstGeom>
          <a:ln w="19050"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9F0E31F0-0209-07AF-029B-C66C3EFA5533}"/>
              </a:ext>
            </a:extLst>
          </p:cNvPr>
          <p:cNvSpPr txBox="1"/>
          <p:nvPr/>
        </p:nvSpPr>
        <p:spPr>
          <a:xfrm>
            <a:off x="6271277" y="2204539"/>
            <a:ext cx="174878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/>
              <a:t>Butterworth Filter</a:t>
            </a:r>
            <a:endParaRPr lang="ko-KR" altLang="en-US"/>
          </a:p>
        </p:txBody>
      </p: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2BA12069-7DCA-7D8D-5E40-FB2B9CE44E8A}"/>
              </a:ext>
            </a:extLst>
          </p:cNvPr>
          <p:cNvCxnSpPr>
            <a:cxnSpLocks/>
            <a:stCxn id="6" idx="0"/>
            <a:endCxn id="71" idx="2"/>
          </p:cNvCxnSpPr>
          <p:nvPr/>
        </p:nvCxnSpPr>
        <p:spPr>
          <a:xfrm flipV="1">
            <a:off x="6761353" y="2850870"/>
            <a:ext cx="384316" cy="1122028"/>
          </a:xfrm>
          <a:prstGeom prst="line">
            <a:avLst/>
          </a:prstGeom>
          <a:ln w="19050"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A897D51F-BF9D-FBAB-0F0F-69F1B253F5E3}"/>
              </a:ext>
            </a:extLst>
          </p:cNvPr>
          <p:cNvSpPr txBox="1"/>
          <p:nvPr/>
        </p:nvSpPr>
        <p:spPr>
          <a:xfrm>
            <a:off x="4837790" y="2191727"/>
            <a:ext cx="15971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b="1" i="0">
                <a:effectLst/>
              </a:rPr>
              <a:t>TC2-72T+</a:t>
            </a:r>
            <a:endParaRPr lang="ko-KR" altLang="en-US" b="1"/>
          </a:p>
        </p:txBody>
      </p: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3F47FBC5-D47D-96C3-062A-7F9975F38C28}"/>
              </a:ext>
            </a:extLst>
          </p:cNvPr>
          <p:cNvCxnSpPr>
            <a:cxnSpLocks/>
            <a:stCxn id="15" idx="0"/>
            <a:endCxn id="77" idx="2"/>
          </p:cNvCxnSpPr>
          <p:nvPr/>
        </p:nvCxnSpPr>
        <p:spPr>
          <a:xfrm flipV="1">
            <a:off x="5472699" y="2561059"/>
            <a:ext cx="163669" cy="1681153"/>
          </a:xfrm>
          <a:prstGeom prst="line">
            <a:avLst/>
          </a:prstGeom>
          <a:ln w="19050"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TextBox 24">
            <a:extLst>
              <a:ext uri="{FF2B5EF4-FFF2-40B4-BE49-F238E27FC236}">
                <a16:creationId xmlns:a16="http://schemas.microsoft.com/office/drawing/2014/main" id="{5425818D-6BC4-2E0B-AFCD-2F0E8AE2597C}"/>
              </a:ext>
            </a:extLst>
          </p:cNvPr>
          <p:cNvSpPr txBox="1"/>
          <p:nvPr/>
        </p:nvSpPr>
        <p:spPr>
          <a:xfrm>
            <a:off x="3300653" y="5881569"/>
            <a:ext cx="19186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ore-K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 dirty="0"/>
              <a:t>HMC545A</a:t>
            </a:r>
          </a:p>
          <a:p>
            <a:r>
              <a:rPr lang="en-US" altLang="ko-KR" b="1" dirty="0"/>
              <a:t>QPC7522</a:t>
            </a:r>
          </a:p>
          <a:p>
            <a:r>
              <a:rPr lang="en-US" altLang="ko-KR" b="1" dirty="0"/>
              <a:t>HSWA2-30DR+</a:t>
            </a:r>
            <a:endParaRPr lang="ko-KR" altLang="en-US" b="1" dirty="0"/>
          </a:p>
        </p:txBody>
      </p: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4EB82198-2F69-85FE-EEE1-EDCA9E873451}"/>
              </a:ext>
            </a:extLst>
          </p:cNvPr>
          <p:cNvCxnSpPr>
            <a:cxnSpLocks/>
            <a:endCxn id="64" idx="0"/>
          </p:cNvCxnSpPr>
          <p:nvPr/>
        </p:nvCxnSpPr>
        <p:spPr>
          <a:xfrm flipH="1">
            <a:off x="4259983" y="5188734"/>
            <a:ext cx="1833207" cy="692835"/>
          </a:xfrm>
          <a:prstGeom prst="line">
            <a:avLst/>
          </a:prstGeom>
          <a:ln w="19050"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D1A780B7-7EF7-6223-41EF-70775FBEDB34}"/>
              </a:ext>
            </a:extLst>
          </p:cNvPr>
          <p:cNvSpPr/>
          <p:nvPr/>
        </p:nvSpPr>
        <p:spPr>
          <a:xfrm>
            <a:off x="9275103" y="1034857"/>
            <a:ext cx="1353274" cy="731176"/>
          </a:xfrm>
          <a:prstGeom prst="rect">
            <a:avLst/>
          </a:prstGeom>
          <a:noFill/>
          <a:ln w="254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>
                <a:solidFill>
                  <a:schemeClr val="tx1"/>
                </a:solidFill>
              </a:rPr>
              <a:t>regulator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cxnSp>
        <p:nvCxnSpPr>
          <p:cNvPr id="76" name="연결선: 꺾임 75">
            <a:extLst>
              <a:ext uri="{FF2B5EF4-FFF2-40B4-BE49-F238E27FC236}">
                <a16:creationId xmlns:a16="http://schemas.microsoft.com/office/drawing/2014/main" id="{3F74A277-6158-BC59-4FB8-BC59483EDB53}"/>
              </a:ext>
            </a:extLst>
          </p:cNvPr>
          <p:cNvCxnSpPr>
            <a:cxnSpLocks/>
            <a:stCxn id="75" idx="2"/>
            <a:endCxn id="4" idx="1"/>
          </p:cNvCxnSpPr>
          <p:nvPr/>
        </p:nvCxnSpPr>
        <p:spPr>
          <a:xfrm rot="5400000">
            <a:off x="7724501" y="1914954"/>
            <a:ext cx="2376161" cy="2078319"/>
          </a:xfrm>
          <a:prstGeom prst="bentConnector3">
            <a:avLst>
              <a:gd name="adj1" fmla="val 82870"/>
            </a:avLst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56A345CC-5DC4-C56B-07EF-C054670445D0}"/>
              </a:ext>
            </a:extLst>
          </p:cNvPr>
          <p:cNvSpPr txBox="1"/>
          <p:nvPr/>
        </p:nvSpPr>
        <p:spPr>
          <a:xfrm>
            <a:off x="10095222" y="1956262"/>
            <a:ext cx="6222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en-US" sz="1800"/>
              <a:t>7V</a:t>
            </a:r>
            <a:endParaRPr lang="ko-KR" altLang="en-US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C065E164-CCAE-FF02-C642-62F7B17FDAD4}"/>
              </a:ext>
            </a:extLst>
          </p:cNvPr>
          <p:cNvSpPr txBox="1"/>
          <p:nvPr/>
        </p:nvSpPr>
        <p:spPr>
          <a:xfrm>
            <a:off x="10095222" y="438690"/>
            <a:ext cx="19957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en-US" sz="1800"/>
              <a:t>12V from RFMC</a:t>
            </a:r>
            <a:endParaRPr lang="ko-KR" altLang="en-US"/>
          </a:p>
        </p:txBody>
      </p:sp>
      <p:sp>
        <p:nvSpPr>
          <p:cNvPr id="112" name="아래쪽 화살표[D] 127">
            <a:extLst>
              <a:ext uri="{FF2B5EF4-FFF2-40B4-BE49-F238E27FC236}">
                <a16:creationId xmlns:a16="http://schemas.microsoft.com/office/drawing/2014/main" id="{56603FC2-B127-341C-239C-0D0485EFF0E8}"/>
              </a:ext>
            </a:extLst>
          </p:cNvPr>
          <p:cNvSpPr/>
          <p:nvPr/>
        </p:nvSpPr>
        <p:spPr>
          <a:xfrm>
            <a:off x="9916119" y="677908"/>
            <a:ext cx="71241" cy="297296"/>
          </a:xfrm>
          <a:prstGeom prst="downArrow">
            <a:avLst/>
          </a:prstGeom>
          <a:solidFill>
            <a:schemeClr val="tx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cxnSp>
        <p:nvCxnSpPr>
          <p:cNvPr id="115" name="직선 연결선[R] 117">
            <a:extLst>
              <a:ext uri="{FF2B5EF4-FFF2-40B4-BE49-F238E27FC236}">
                <a16:creationId xmlns:a16="http://schemas.microsoft.com/office/drawing/2014/main" id="{40877C0D-F736-B077-3F29-269786288F01}"/>
              </a:ext>
            </a:extLst>
          </p:cNvPr>
          <p:cNvCxnSpPr>
            <a:cxnSpLocks/>
            <a:endCxn id="6" idx="3"/>
          </p:cNvCxnSpPr>
          <p:nvPr/>
        </p:nvCxnSpPr>
        <p:spPr>
          <a:xfrm flipH="1">
            <a:off x="7071899" y="4283445"/>
            <a:ext cx="258322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6" name="직선 연결선[R] 117">
            <a:extLst>
              <a:ext uri="{FF2B5EF4-FFF2-40B4-BE49-F238E27FC236}">
                <a16:creationId xmlns:a16="http://schemas.microsoft.com/office/drawing/2014/main" id="{F63FE9AD-F5D8-947B-1D71-262DE4C5277E}"/>
              </a:ext>
            </a:extLst>
          </p:cNvPr>
          <p:cNvCxnSpPr>
            <a:cxnSpLocks/>
          </p:cNvCxnSpPr>
          <p:nvPr/>
        </p:nvCxnSpPr>
        <p:spPr>
          <a:xfrm flipH="1">
            <a:off x="7403246" y="4284057"/>
            <a:ext cx="246786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직선 연결선 116">
            <a:extLst>
              <a:ext uri="{FF2B5EF4-FFF2-40B4-BE49-F238E27FC236}">
                <a16:creationId xmlns:a16="http://schemas.microsoft.com/office/drawing/2014/main" id="{01AC8B2F-373C-8448-6458-92ACFF90F33E}"/>
              </a:ext>
            </a:extLst>
          </p:cNvPr>
          <p:cNvCxnSpPr/>
          <p:nvPr/>
        </p:nvCxnSpPr>
        <p:spPr>
          <a:xfrm>
            <a:off x="7330221" y="4142194"/>
            <a:ext cx="0" cy="26479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8" name="직선 연결선 117">
            <a:extLst>
              <a:ext uri="{FF2B5EF4-FFF2-40B4-BE49-F238E27FC236}">
                <a16:creationId xmlns:a16="http://schemas.microsoft.com/office/drawing/2014/main" id="{AE112570-D401-96D9-1227-2AE523450CB3}"/>
              </a:ext>
            </a:extLst>
          </p:cNvPr>
          <p:cNvCxnSpPr/>
          <p:nvPr/>
        </p:nvCxnSpPr>
        <p:spPr>
          <a:xfrm>
            <a:off x="7403246" y="4142194"/>
            <a:ext cx="0" cy="26479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5" name="직선 연결선[R] 117">
            <a:extLst>
              <a:ext uri="{FF2B5EF4-FFF2-40B4-BE49-F238E27FC236}">
                <a16:creationId xmlns:a16="http://schemas.microsoft.com/office/drawing/2014/main" id="{55B72F5E-F9EB-4550-EF51-AEFBA0D20CAB}"/>
              </a:ext>
            </a:extLst>
          </p:cNvPr>
          <p:cNvCxnSpPr>
            <a:cxnSpLocks/>
          </p:cNvCxnSpPr>
          <p:nvPr/>
        </p:nvCxnSpPr>
        <p:spPr>
          <a:xfrm flipH="1">
            <a:off x="8108294" y="4283445"/>
            <a:ext cx="65932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6" name="직선 연결선[R] 117">
            <a:extLst>
              <a:ext uri="{FF2B5EF4-FFF2-40B4-BE49-F238E27FC236}">
                <a16:creationId xmlns:a16="http://schemas.microsoft.com/office/drawing/2014/main" id="{0BAF5226-A736-D048-9FDA-1AAD2723ED1B}"/>
              </a:ext>
            </a:extLst>
          </p:cNvPr>
          <p:cNvCxnSpPr>
            <a:cxnSpLocks/>
          </p:cNvCxnSpPr>
          <p:nvPr/>
        </p:nvCxnSpPr>
        <p:spPr>
          <a:xfrm flipH="1">
            <a:off x="8247251" y="4284057"/>
            <a:ext cx="81686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7" name="직선 연결선 126">
            <a:extLst>
              <a:ext uri="{FF2B5EF4-FFF2-40B4-BE49-F238E27FC236}">
                <a16:creationId xmlns:a16="http://schemas.microsoft.com/office/drawing/2014/main" id="{E5BC80F0-C254-0469-7E97-DC4F402789D1}"/>
              </a:ext>
            </a:extLst>
          </p:cNvPr>
          <p:cNvCxnSpPr/>
          <p:nvPr/>
        </p:nvCxnSpPr>
        <p:spPr>
          <a:xfrm>
            <a:off x="8174226" y="4142194"/>
            <a:ext cx="0" cy="26479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8" name="직선 연결선 127">
            <a:extLst>
              <a:ext uri="{FF2B5EF4-FFF2-40B4-BE49-F238E27FC236}">
                <a16:creationId xmlns:a16="http://schemas.microsoft.com/office/drawing/2014/main" id="{4E46308D-258B-E89C-A5C5-2DC4EB747078}"/>
              </a:ext>
            </a:extLst>
          </p:cNvPr>
          <p:cNvCxnSpPr/>
          <p:nvPr/>
        </p:nvCxnSpPr>
        <p:spPr>
          <a:xfrm>
            <a:off x="8247251" y="4142194"/>
            <a:ext cx="0" cy="26479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02A0E376-1C92-7B49-4C4B-17CB08CAD8C5}"/>
              </a:ext>
            </a:extLst>
          </p:cNvPr>
          <p:cNvSpPr txBox="1"/>
          <p:nvPr/>
        </p:nvSpPr>
        <p:spPr>
          <a:xfrm>
            <a:off x="3399315" y="2080003"/>
            <a:ext cx="15971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i="0">
                <a:effectLst/>
              </a:rPr>
              <a:t>Discrete Component</a:t>
            </a:r>
            <a:endParaRPr lang="ko-KR" altLang="en-US"/>
          </a:p>
        </p:txBody>
      </p:sp>
      <p:cxnSp>
        <p:nvCxnSpPr>
          <p:cNvPr id="70" name="직선 연결선[R] 120">
            <a:extLst>
              <a:ext uri="{FF2B5EF4-FFF2-40B4-BE49-F238E27FC236}">
                <a16:creationId xmlns:a16="http://schemas.microsoft.com/office/drawing/2014/main" id="{FC66338D-730F-2B13-2D09-50527C5B22EB}"/>
              </a:ext>
            </a:extLst>
          </p:cNvPr>
          <p:cNvCxnSpPr>
            <a:cxnSpLocks/>
          </p:cNvCxnSpPr>
          <p:nvPr/>
        </p:nvCxnSpPr>
        <p:spPr>
          <a:xfrm flipH="1" flipV="1">
            <a:off x="3238543" y="4441357"/>
            <a:ext cx="620334" cy="1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직선 연결선[R] 120">
            <a:extLst>
              <a:ext uri="{FF2B5EF4-FFF2-40B4-BE49-F238E27FC236}">
                <a16:creationId xmlns:a16="http://schemas.microsoft.com/office/drawing/2014/main" id="{EFE73702-73E8-DFC0-4726-445EA5852977}"/>
              </a:ext>
            </a:extLst>
          </p:cNvPr>
          <p:cNvCxnSpPr>
            <a:cxnSpLocks/>
          </p:cNvCxnSpPr>
          <p:nvPr/>
        </p:nvCxnSpPr>
        <p:spPr>
          <a:xfrm flipH="1" flipV="1">
            <a:off x="3238543" y="4644147"/>
            <a:ext cx="620334" cy="1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직선 연결선[R] 89">
            <a:extLst>
              <a:ext uri="{FF2B5EF4-FFF2-40B4-BE49-F238E27FC236}">
                <a16:creationId xmlns:a16="http://schemas.microsoft.com/office/drawing/2014/main" id="{E8A46034-6EDE-6925-42BE-F92B4E7C3DB6}"/>
              </a:ext>
            </a:extLst>
          </p:cNvPr>
          <p:cNvCxnSpPr>
            <a:cxnSpLocks/>
          </p:cNvCxnSpPr>
          <p:nvPr/>
        </p:nvCxnSpPr>
        <p:spPr>
          <a:xfrm flipH="1">
            <a:off x="4516438" y="4456070"/>
            <a:ext cx="21621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직선 연결선[R] 89">
            <a:extLst>
              <a:ext uri="{FF2B5EF4-FFF2-40B4-BE49-F238E27FC236}">
                <a16:creationId xmlns:a16="http://schemas.microsoft.com/office/drawing/2014/main" id="{AA8747B0-D3BA-0F9A-54D6-123E5E63D37E}"/>
              </a:ext>
            </a:extLst>
          </p:cNvPr>
          <p:cNvCxnSpPr>
            <a:cxnSpLocks/>
          </p:cNvCxnSpPr>
          <p:nvPr/>
        </p:nvCxnSpPr>
        <p:spPr>
          <a:xfrm flipH="1">
            <a:off x="4805673" y="4456070"/>
            <a:ext cx="356479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2" name="직선 연결선[R] 89">
            <a:extLst>
              <a:ext uri="{FF2B5EF4-FFF2-40B4-BE49-F238E27FC236}">
                <a16:creationId xmlns:a16="http://schemas.microsoft.com/office/drawing/2014/main" id="{A44FC449-1110-38C3-C253-000C555F9D94}"/>
              </a:ext>
            </a:extLst>
          </p:cNvPr>
          <p:cNvCxnSpPr>
            <a:cxnSpLocks/>
          </p:cNvCxnSpPr>
          <p:nvPr/>
        </p:nvCxnSpPr>
        <p:spPr>
          <a:xfrm flipH="1">
            <a:off x="4516438" y="4634812"/>
            <a:ext cx="21621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" name="직선 연결선[R] 89">
            <a:extLst>
              <a:ext uri="{FF2B5EF4-FFF2-40B4-BE49-F238E27FC236}">
                <a16:creationId xmlns:a16="http://schemas.microsoft.com/office/drawing/2014/main" id="{14ACF9AC-203E-E448-F19C-CE28E1128D2F}"/>
              </a:ext>
            </a:extLst>
          </p:cNvPr>
          <p:cNvCxnSpPr>
            <a:cxnSpLocks/>
          </p:cNvCxnSpPr>
          <p:nvPr/>
        </p:nvCxnSpPr>
        <p:spPr>
          <a:xfrm flipH="1">
            <a:off x="4805673" y="4634812"/>
            <a:ext cx="356479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" name="직선 연결선 104">
            <a:extLst>
              <a:ext uri="{FF2B5EF4-FFF2-40B4-BE49-F238E27FC236}">
                <a16:creationId xmlns:a16="http://schemas.microsoft.com/office/drawing/2014/main" id="{C9A64773-9375-A2D9-483D-651E5EDD2318}"/>
              </a:ext>
            </a:extLst>
          </p:cNvPr>
          <p:cNvCxnSpPr>
            <a:cxnSpLocks/>
          </p:cNvCxnSpPr>
          <p:nvPr/>
        </p:nvCxnSpPr>
        <p:spPr>
          <a:xfrm>
            <a:off x="4805673" y="4572539"/>
            <a:ext cx="0" cy="12098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0" name="직선 연결선 119">
            <a:extLst>
              <a:ext uri="{FF2B5EF4-FFF2-40B4-BE49-F238E27FC236}">
                <a16:creationId xmlns:a16="http://schemas.microsoft.com/office/drawing/2014/main" id="{FFBB33C6-0C32-7E36-25EE-4B1AAD00C2EC}"/>
              </a:ext>
            </a:extLst>
          </p:cNvPr>
          <p:cNvCxnSpPr>
            <a:cxnSpLocks/>
          </p:cNvCxnSpPr>
          <p:nvPr/>
        </p:nvCxnSpPr>
        <p:spPr>
          <a:xfrm>
            <a:off x="4732648" y="4572539"/>
            <a:ext cx="0" cy="12098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1" name="직선 연결선 120">
            <a:extLst>
              <a:ext uri="{FF2B5EF4-FFF2-40B4-BE49-F238E27FC236}">
                <a16:creationId xmlns:a16="http://schemas.microsoft.com/office/drawing/2014/main" id="{F81B3477-1FCF-E7C8-A43F-56FC9A45D965}"/>
              </a:ext>
            </a:extLst>
          </p:cNvPr>
          <p:cNvCxnSpPr>
            <a:cxnSpLocks/>
          </p:cNvCxnSpPr>
          <p:nvPr/>
        </p:nvCxnSpPr>
        <p:spPr>
          <a:xfrm>
            <a:off x="4805673" y="4402908"/>
            <a:ext cx="0" cy="12098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2" name="직선 연결선 121">
            <a:extLst>
              <a:ext uri="{FF2B5EF4-FFF2-40B4-BE49-F238E27FC236}">
                <a16:creationId xmlns:a16="http://schemas.microsoft.com/office/drawing/2014/main" id="{A692D184-CCA5-58AA-3E67-1B3314BF1C88}"/>
              </a:ext>
            </a:extLst>
          </p:cNvPr>
          <p:cNvCxnSpPr>
            <a:cxnSpLocks/>
          </p:cNvCxnSpPr>
          <p:nvPr/>
        </p:nvCxnSpPr>
        <p:spPr>
          <a:xfrm>
            <a:off x="4732648" y="4402908"/>
            <a:ext cx="0" cy="12098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화살표: U자형 2">
            <a:extLst>
              <a:ext uri="{FF2B5EF4-FFF2-40B4-BE49-F238E27FC236}">
                <a16:creationId xmlns:a16="http://schemas.microsoft.com/office/drawing/2014/main" id="{74A2BFBF-D4F3-E91D-B3CD-76348F081912}"/>
              </a:ext>
            </a:extLst>
          </p:cNvPr>
          <p:cNvSpPr/>
          <p:nvPr/>
        </p:nvSpPr>
        <p:spPr>
          <a:xfrm rot="5400000">
            <a:off x="5152220" y="-529361"/>
            <a:ext cx="708299" cy="3793753"/>
          </a:xfrm>
          <a:prstGeom prst="uturnArrow">
            <a:avLst>
              <a:gd name="adj1" fmla="val 25000"/>
              <a:gd name="adj2" fmla="val 25000"/>
              <a:gd name="adj3" fmla="val 25000"/>
              <a:gd name="adj4" fmla="val 43750"/>
              <a:gd name="adj5" fmla="val 97851"/>
            </a:avLst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60E9786-F324-E603-D506-B4164CDA04FA}"/>
              </a:ext>
            </a:extLst>
          </p:cNvPr>
          <p:cNvSpPr txBox="1"/>
          <p:nvPr/>
        </p:nvSpPr>
        <p:spPr>
          <a:xfrm>
            <a:off x="3548710" y="566792"/>
            <a:ext cx="36119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i="0">
                <a:effectLst/>
              </a:rPr>
              <a:t>reflection -&gt; at least -27dB</a:t>
            </a:r>
            <a:endParaRPr lang="ko-KR" altLang="en-US"/>
          </a:p>
        </p:txBody>
      </p:sp>
      <p:sp>
        <p:nvSpPr>
          <p:cNvPr id="2" name="자유형 83">
            <a:extLst>
              <a:ext uri="{FF2B5EF4-FFF2-40B4-BE49-F238E27FC236}">
                <a16:creationId xmlns:a16="http://schemas.microsoft.com/office/drawing/2014/main" id="{A7581B63-3D85-02BD-B8D2-4212230CBA47}"/>
              </a:ext>
            </a:extLst>
          </p:cNvPr>
          <p:cNvSpPr/>
          <p:nvPr/>
        </p:nvSpPr>
        <p:spPr>
          <a:xfrm>
            <a:off x="8215911" y="6056623"/>
            <a:ext cx="85725" cy="412314"/>
          </a:xfrm>
          <a:custGeom>
            <a:avLst/>
            <a:gdLst>
              <a:gd name="connsiteX0" fmla="*/ 46434 w 85725"/>
              <a:gd name="connsiteY0" fmla="*/ 0 h 692944"/>
              <a:gd name="connsiteX1" fmla="*/ 46434 w 85725"/>
              <a:gd name="connsiteY1" fmla="*/ 121444 h 692944"/>
              <a:gd name="connsiteX2" fmla="*/ 85725 w 85725"/>
              <a:gd name="connsiteY2" fmla="*/ 160735 h 692944"/>
              <a:gd name="connsiteX3" fmla="*/ 10716 w 85725"/>
              <a:gd name="connsiteY3" fmla="*/ 235744 h 692944"/>
              <a:gd name="connsiteX4" fmla="*/ 82153 w 85725"/>
              <a:gd name="connsiteY4" fmla="*/ 307181 h 692944"/>
              <a:gd name="connsiteX5" fmla="*/ 3571 w 85725"/>
              <a:gd name="connsiteY5" fmla="*/ 385763 h 692944"/>
              <a:gd name="connsiteX6" fmla="*/ 78581 w 85725"/>
              <a:gd name="connsiteY6" fmla="*/ 460773 h 692944"/>
              <a:gd name="connsiteX7" fmla="*/ 0 w 85725"/>
              <a:gd name="connsiteY7" fmla="*/ 539354 h 692944"/>
              <a:gd name="connsiteX8" fmla="*/ 46434 w 85725"/>
              <a:gd name="connsiteY8" fmla="*/ 585788 h 692944"/>
              <a:gd name="connsiteX9" fmla="*/ 46434 w 85725"/>
              <a:gd name="connsiteY9" fmla="*/ 692944 h 6929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5725" h="692944">
                <a:moveTo>
                  <a:pt x="46434" y="0"/>
                </a:moveTo>
                <a:lnTo>
                  <a:pt x="46434" y="121444"/>
                </a:lnTo>
                <a:lnTo>
                  <a:pt x="85725" y="160735"/>
                </a:lnTo>
                <a:lnTo>
                  <a:pt x="10716" y="235744"/>
                </a:lnTo>
                <a:lnTo>
                  <a:pt x="82153" y="307181"/>
                </a:lnTo>
                <a:lnTo>
                  <a:pt x="3571" y="385763"/>
                </a:lnTo>
                <a:lnTo>
                  <a:pt x="78581" y="460773"/>
                </a:lnTo>
                <a:lnTo>
                  <a:pt x="0" y="539354"/>
                </a:lnTo>
                <a:lnTo>
                  <a:pt x="46434" y="585788"/>
                </a:lnTo>
                <a:lnTo>
                  <a:pt x="46434" y="692944"/>
                </a:ln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7526A388-45AC-9C96-D2DA-A7A5C6C45E22}"/>
              </a:ext>
            </a:extLst>
          </p:cNvPr>
          <p:cNvCxnSpPr/>
          <p:nvPr/>
        </p:nvCxnSpPr>
        <p:spPr>
          <a:xfrm>
            <a:off x="8079759" y="6468937"/>
            <a:ext cx="35727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AD6FD8EE-7844-BA54-4802-7FDD4B2EAA6C}"/>
              </a:ext>
            </a:extLst>
          </p:cNvPr>
          <p:cNvCxnSpPr>
            <a:cxnSpLocks/>
          </p:cNvCxnSpPr>
          <p:nvPr/>
        </p:nvCxnSpPr>
        <p:spPr>
          <a:xfrm flipV="1">
            <a:off x="8080446" y="6468937"/>
            <a:ext cx="93780" cy="10668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95157A84-E3D6-1ED4-7DBE-DFDDF734C755}"/>
              </a:ext>
            </a:extLst>
          </p:cNvPr>
          <p:cNvCxnSpPr>
            <a:cxnSpLocks/>
          </p:cNvCxnSpPr>
          <p:nvPr/>
        </p:nvCxnSpPr>
        <p:spPr>
          <a:xfrm flipV="1">
            <a:off x="8164616" y="6468937"/>
            <a:ext cx="93780" cy="10668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C6AB50F6-20F6-5E40-8173-828560AED2C7}"/>
              </a:ext>
            </a:extLst>
          </p:cNvPr>
          <p:cNvCxnSpPr>
            <a:cxnSpLocks/>
          </p:cNvCxnSpPr>
          <p:nvPr/>
        </p:nvCxnSpPr>
        <p:spPr>
          <a:xfrm flipV="1">
            <a:off x="8262801" y="6468937"/>
            <a:ext cx="93780" cy="10668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19583648-BA1D-2ED3-9E66-BCE5D0782230}"/>
              </a:ext>
            </a:extLst>
          </p:cNvPr>
          <p:cNvCxnSpPr>
            <a:cxnSpLocks/>
          </p:cNvCxnSpPr>
          <p:nvPr/>
        </p:nvCxnSpPr>
        <p:spPr>
          <a:xfrm flipV="1">
            <a:off x="8349917" y="6468937"/>
            <a:ext cx="93780" cy="10668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73582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삼각형 10">
            <a:extLst>
              <a:ext uri="{FF2B5EF4-FFF2-40B4-BE49-F238E27FC236}">
                <a16:creationId xmlns:a16="http://schemas.microsoft.com/office/drawing/2014/main" id="{92819343-B7AA-7431-FBCC-D44F891EF0FD}"/>
              </a:ext>
            </a:extLst>
          </p:cNvPr>
          <p:cNvSpPr/>
          <p:nvPr/>
        </p:nvSpPr>
        <p:spPr>
          <a:xfrm rot="5400000">
            <a:off x="7585177" y="4064514"/>
            <a:ext cx="576488" cy="443603"/>
          </a:xfrm>
          <a:prstGeom prst="triangle">
            <a:avLst/>
          </a:prstGeom>
          <a:noFill/>
          <a:ln w="254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054BFBDF-AE63-184D-9DB2-9FC552885D1E}"/>
              </a:ext>
            </a:extLst>
          </p:cNvPr>
          <p:cNvGrpSpPr/>
          <p:nvPr/>
        </p:nvGrpSpPr>
        <p:grpSpPr>
          <a:xfrm>
            <a:off x="6450806" y="3972898"/>
            <a:ext cx="621093" cy="621093"/>
            <a:chOff x="4583493" y="4396491"/>
            <a:chExt cx="621093" cy="621093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CDA124CA-760D-428A-5D6D-D189BEE05E2C}"/>
                </a:ext>
              </a:extLst>
            </p:cNvPr>
            <p:cNvSpPr/>
            <p:nvPr/>
          </p:nvSpPr>
          <p:spPr>
            <a:xfrm>
              <a:off x="4583493" y="4396491"/>
              <a:ext cx="621093" cy="621093"/>
            </a:xfrm>
            <a:prstGeom prst="rect">
              <a:avLst/>
            </a:prstGeom>
            <a:noFill/>
            <a:ln w="2540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7" name="직선 연결선[R] 16">
              <a:extLst>
                <a:ext uri="{FF2B5EF4-FFF2-40B4-BE49-F238E27FC236}">
                  <a16:creationId xmlns:a16="http://schemas.microsoft.com/office/drawing/2014/main" id="{7181AE10-CC76-80C8-02AD-B820EE330006}"/>
                </a:ext>
              </a:extLst>
            </p:cNvPr>
            <p:cNvCxnSpPr>
              <a:cxnSpLocks/>
            </p:cNvCxnSpPr>
            <p:nvPr/>
          </p:nvCxnSpPr>
          <p:spPr>
            <a:xfrm>
              <a:off x="4645419" y="4518604"/>
              <a:ext cx="395024" cy="0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직선 연결선[R] 17">
              <a:extLst>
                <a:ext uri="{FF2B5EF4-FFF2-40B4-BE49-F238E27FC236}">
                  <a16:creationId xmlns:a16="http://schemas.microsoft.com/office/drawing/2014/main" id="{CD4CA63C-527A-587D-0F31-7642367DBD06}"/>
                </a:ext>
              </a:extLst>
            </p:cNvPr>
            <p:cNvCxnSpPr>
              <a:cxnSpLocks/>
            </p:cNvCxnSpPr>
            <p:nvPr/>
          </p:nvCxnSpPr>
          <p:spPr>
            <a:xfrm>
              <a:off x="5033668" y="4512038"/>
              <a:ext cx="112133" cy="318541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BB9FD084-A7B2-A127-55C0-D32E31CC02F2}"/>
              </a:ext>
            </a:extLst>
          </p:cNvPr>
          <p:cNvGrpSpPr/>
          <p:nvPr/>
        </p:nvGrpSpPr>
        <p:grpSpPr>
          <a:xfrm>
            <a:off x="3882490" y="4242866"/>
            <a:ext cx="621093" cy="621093"/>
            <a:chOff x="6181344" y="4375997"/>
            <a:chExt cx="621093" cy="621093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55B5C8CE-CA10-B0EF-79A4-2DDC88C8A2CA}"/>
                </a:ext>
              </a:extLst>
            </p:cNvPr>
            <p:cNvSpPr/>
            <p:nvPr/>
          </p:nvSpPr>
          <p:spPr>
            <a:xfrm>
              <a:off x="6181344" y="4375997"/>
              <a:ext cx="621093" cy="621093"/>
            </a:xfrm>
            <a:prstGeom prst="rect">
              <a:avLst/>
            </a:prstGeom>
            <a:noFill/>
            <a:ln w="2540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" name="자유형 83">
              <a:extLst>
                <a:ext uri="{FF2B5EF4-FFF2-40B4-BE49-F238E27FC236}">
                  <a16:creationId xmlns:a16="http://schemas.microsoft.com/office/drawing/2014/main" id="{5FEC4D23-9E48-5A56-40F2-C963F880ABB5}"/>
                </a:ext>
              </a:extLst>
            </p:cNvPr>
            <p:cNvSpPr/>
            <p:nvPr/>
          </p:nvSpPr>
          <p:spPr>
            <a:xfrm>
              <a:off x="6289989" y="4482601"/>
              <a:ext cx="85725" cy="412314"/>
            </a:xfrm>
            <a:custGeom>
              <a:avLst/>
              <a:gdLst>
                <a:gd name="connsiteX0" fmla="*/ 46434 w 85725"/>
                <a:gd name="connsiteY0" fmla="*/ 0 h 692944"/>
                <a:gd name="connsiteX1" fmla="*/ 46434 w 85725"/>
                <a:gd name="connsiteY1" fmla="*/ 121444 h 692944"/>
                <a:gd name="connsiteX2" fmla="*/ 85725 w 85725"/>
                <a:gd name="connsiteY2" fmla="*/ 160735 h 692944"/>
                <a:gd name="connsiteX3" fmla="*/ 10716 w 85725"/>
                <a:gd name="connsiteY3" fmla="*/ 235744 h 692944"/>
                <a:gd name="connsiteX4" fmla="*/ 82153 w 85725"/>
                <a:gd name="connsiteY4" fmla="*/ 307181 h 692944"/>
                <a:gd name="connsiteX5" fmla="*/ 3571 w 85725"/>
                <a:gd name="connsiteY5" fmla="*/ 385763 h 692944"/>
                <a:gd name="connsiteX6" fmla="*/ 78581 w 85725"/>
                <a:gd name="connsiteY6" fmla="*/ 460773 h 692944"/>
                <a:gd name="connsiteX7" fmla="*/ 0 w 85725"/>
                <a:gd name="connsiteY7" fmla="*/ 539354 h 692944"/>
                <a:gd name="connsiteX8" fmla="*/ 46434 w 85725"/>
                <a:gd name="connsiteY8" fmla="*/ 585788 h 692944"/>
                <a:gd name="connsiteX9" fmla="*/ 46434 w 85725"/>
                <a:gd name="connsiteY9" fmla="*/ 692944 h 692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5725" h="692944">
                  <a:moveTo>
                    <a:pt x="46434" y="0"/>
                  </a:moveTo>
                  <a:lnTo>
                    <a:pt x="46434" y="121444"/>
                  </a:lnTo>
                  <a:lnTo>
                    <a:pt x="85725" y="160735"/>
                  </a:lnTo>
                  <a:lnTo>
                    <a:pt x="10716" y="235744"/>
                  </a:lnTo>
                  <a:lnTo>
                    <a:pt x="82153" y="307181"/>
                  </a:lnTo>
                  <a:lnTo>
                    <a:pt x="3571" y="385763"/>
                  </a:lnTo>
                  <a:lnTo>
                    <a:pt x="78581" y="460773"/>
                  </a:lnTo>
                  <a:lnTo>
                    <a:pt x="0" y="539354"/>
                  </a:lnTo>
                  <a:lnTo>
                    <a:pt x="46434" y="585788"/>
                  </a:lnTo>
                  <a:lnTo>
                    <a:pt x="46434" y="692944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5" name="자유형 83">
              <a:extLst>
                <a:ext uri="{FF2B5EF4-FFF2-40B4-BE49-F238E27FC236}">
                  <a16:creationId xmlns:a16="http://schemas.microsoft.com/office/drawing/2014/main" id="{1CE420B2-FA91-8102-208F-ADFC16ABE2CB}"/>
                </a:ext>
              </a:extLst>
            </p:cNvPr>
            <p:cNvSpPr/>
            <p:nvPr/>
          </p:nvSpPr>
          <p:spPr>
            <a:xfrm>
              <a:off x="6617179" y="4482601"/>
              <a:ext cx="85725" cy="412314"/>
            </a:xfrm>
            <a:custGeom>
              <a:avLst/>
              <a:gdLst>
                <a:gd name="connsiteX0" fmla="*/ 46434 w 85725"/>
                <a:gd name="connsiteY0" fmla="*/ 0 h 692944"/>
                <a:gd name="connsiteX1" fmla="*/ 46434 w 85725"/>
                <a:gd name="connsiteY1" fmla="*/ 121444 h 692944"/>
                <a:gd name="connsiteX2" fmla="*/ 85725 w 85725"/>
                <a:gd name="connsiteY2" fmla="*/ 160735 h 692944"/>
                <a:gd name="connsiteX3" fmla="*/ 10716 w 85725"/>
                <a:gd name="connsiteY3" fmla="*/ 235744 h 692944"/>
                <a:gd name="connsiteX4" fmla="*/ 82153 w 85725"/>
                <a:gd name="connsiteY4" fmla="*/ 307181 h 692944"/>
                <a:gd name="connsiteX5" fmla="*/ 3571 w 85725"/>
                <a:gd name="connsiteY5" fmla="*/ 385763 h 692944"/>
                <a:gd name="connsiteX6" fmla="*/ 78581 w 85725"/>
                <a:gd name="connsiteY6" fmla="*/ 460773 h 692944"/>
                <a:gd name="connsiteX7" fmla="*/ 0 w 85725"/>
                <a:gd name="connsiteY7" fmla="*/ 539354 h 692944"/>
                <a:gd name="connsiteX8" fmla="*/ 46434 w 85725"/>
                <a:gd name="connsiteY8" fmla="*/ 585788 h 692944"/>
                <a:gd name="connsiteX9" fmla="*/ 46434 w 85725"/>
                <a:gd name="connsiteY9" fmla="*/ 692944 h 692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5725" h="692944">
                  <a:moveTo>
                    <a:pt x="46434" y="0"/>
                  </a:moveTo>
                  <a:lnTo>
                    <a:pt x="46434" y="121444"/>
                  </a:lnTo>
                  <a:lnTo>
                    <a:pt x="85725" y="160735"/>
                  </a:lnTo>
                  <a:lnTo>
                    <a:pt x="10716" y="235744"/>
                  </a:lnTo>
                  <a:lnTo>
                    <a:pt x="82153" y="307181"/>
                  </a:lnTo>
                  <a:lnTo>
                    <a:pt x="3571" y="385763"/>
                  </a:lnTo>
                  <a:lnTo>
                    <a:pt x="78581" y="460773"/>
                  </a:lnTo>
                  <a:lnTo>
                    <a:pt x="0" y="539354"/>
                  </a:lnTo>
                  <a:lnTo>
                    <a:pt x="46434" y="585788"/>
                  </a:lnTo>
                  <a:lnTo>
                    <a:pt x="46434" y="692944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2" name="자유형 83">
              <a:extLst>
                <a:ext uri="{FF2B5EF4-FFF2-40B4-BE49-F238E27FC236}">
                  <a16:creationId xmlns:a16="http://schemas.microsoft.com/office/drawing/2014/main" id="{71AE718A-99CB-8EA0-4FAA-20919FD0CBB5}"/>
                </a:ext>
              </a:extLst>
            </p:cNvPr>
            <p:cNvSpPr/>
            <p:nvPr/>
          </p:nvSpPr>
          <p:spPr>
            <a:xfrm rot="16200000">
              <a:off x="6453885" y="4284774"/>
              <a:ext cx="85725" cy="412314"/>
            </a:xfrm>
            <a:custGeom>
              <a:avLst/>
              <a:gdLst>
                <a:gd name="connsiteX0" fmla="*/ 46434 w 85725"/>
                <a:gd name="connsiteY0" fmla="*/ 0 h 692944"/>
                <a:gd name="connsiteX1" fmla="*/ 46434 w 85725"/>
                <a:gd name="connsiteY1" fmla="*/ 121444 h 692944"/>
                <a:gd name="connsiteX2" fmla="*/ 85725 w 85725"/>
                <a:gd name="connsiteY2" fmla="*/ 160735 h 692944"/>
                <a:gd name="connsiteX3" fmla="*/ 10716 w 85725"/>
                <a:gd name="connsiteY3" fmla="*/ 235744 h 692944"/>
                <a:gd name="connsiteX4" fmla="*/ 82153 w 85725"/>
                <a:gd name="connsiteY4" fmla="*/ 307181 h 692944"/>
                <a:gd name="connsiteX5" fmla="*/ 3571 w 85725"/>
                <a:gd name="connsiteY5" fmla="*/ 385763 h 692944"/>
                <a:gd name="connsiteX6" fmla="*/ 78581 w 85725"/>
                <a:gd name="connsiteY6" fmla="*/ 460773 h 692944"/>
                <a:gd name="connsiteX7" fmla="*/ 0 w 85725"/>
                <a:gd name="connsiteY7" fmla="*/ 539354 h 692944"/>
                <a:gd name="connsiteX8" fmla="*/ 46434 w 85725"/>
                <a:gd name="connsiteY8" fmla="*/ 585788 h 692944"/>
                <a:gd name="connsiteX9" fmla="*/ 46434 w 85725"/>
                <a:gd name="connsiteY9" fmla="*/ 692944 h 692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5725" h="692944">
                  <a:moveTo>
                    <a:pt x="46434" y="0"/>
                  </a:moveTo>
                  <a:lnTo>
                    <a:pt x="46434" y="121444"/>
                  </a:lnTo>
                  <a:lnTo>
                    <a:pt x="85725" y="160735"/>
                  </a:lnTo>
                  <a:lnTo>
                    <a:pt x="10716" y="235744"/>
                  </a:lnTo>
                  <a:lnTo>
                    <a:pt x="82153" y="307181"/>
                  </a:lnTo>
                  <a:lnTo>
                    <a:pt x="3571" y="385763"/>
                  </a:lnTo>
                  <a:lnTo>
                    <a:pt x="78581" y="460773"/>
                  </a:lnTo>
                  <a:lnTo>
                    <a:pt x="0" y="539354"/>
                  </a:lnTo>
                  <a:lnTo>
                    <a:pt x="46434" y="585788"/>
                  </a:lnTo>
                  <a:lnTo>
                    <a:pt x="46434" y="692944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5C423090-D674-BFD8-A9D4-751A8471A780}"/>
              </a:ext>
            </a:extLst>
          </p:cNvPr>
          <p:cNvGrpSpPr/>
          <p:nvPr/>
        </p:nvGrpSpPr>
        <p:grpSpPr>
          <a:xfrm>
            <a:off x="5162152" y="4242212"/>
            <a:ext cx="621093" cy="621093"/>
            <a:chOff x="3310368" y="4369910"/>
            <a:chExt cx="621093" cy="621093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8DF7DC08-3BEA-8DCA-412F-CC31DF0E0769}"/>
                </a:ext>
              </a:extLst>
            </p:cNvPr>
            <p:cNvGrpSpPr/>
            <p:nvPr/>
          </p:nvGrpSpPr>
          <p:grpSpPr>
            <a:xfrm>
              <a:off x="3637237" y="4396565"/>
              <a:ext cx="261557" cy="576489"/>
              <a:chOff x="3605908" y="4392214"/>
              <a:chExt cx="318565" cy="576489"/>
            </a:xfrm>
          </p:grpSpPr>
          <p:cxnSp>
            <p:nvCxnSpPr>
              <p:cNvPr id="20" name="직선 연결선[R] 62">
                <a:extLst>
                  <a:ext uri="{FF2B5EF4-FFF2-40B4-BE49-F238E27FC236}">
                    <a16:creationId xmlns:a16="http://schemas.microsoft.com/office/drawing/2014/main" id="{2FD91E06-0137-39CF-30B7-4D6CC08275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12676" y="4392214"/>
                <a:ext cx="0" cy="576489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9091111F-E42C-059B-D2E4-015EA09B4120}"/>
                  </a:ext>
                </a:extLst>
              </p:cNvPr>
              <p:cNvSpPr/>
              <p:nvPr/>
            </p:nvSpPr>
            <p:spPr>
              <a:xfrm>
                <a:off x="3605908" y="4483230"/>
                <a:ext cx="318565" cy="162556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22" name="타원 21">
                <a:extLst>
                  <a:ext uri="{FF2B5EF4-FFF2-40B4-BE49-F238E27FC236}">
                    <a16:creationId xmlns:a16="http://schemas.microsoft.com/office/drawing/2014/main" id="{FC87788B-7139-2307-3528-C7C15D2B146D}"/>
                  </a:ext>
                </a:extLst>
              </p:cNvPr>
              <p:cNvSpPr/>
              <p:nvPr/>
            </p:nvSpPr>
            <p:spPr>
              <a:xfrm>
                <a:off x="3605908" y="4586748"/>
                <a:ext cx="318565" cy="162556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23" name="타원 22">
                <a:extLst>
                  <a:ext uri="{FF2B5EF4-FFF2-40B4-BE49-F238E27FC236}">
                    <a16:creationId xmlns:a16="http://schemas.microsoft.com/office/drawing/2014/main" id="{DCBEC928-2BB9-7575-302E-2653337F2B36}"/>
                  </a:ext>
                </a:extLst>
              </p:cNvPr>
              <p:cNvSpPr/>
              <p:nvPr/>
            </p:nvSpPr>
            <p:spPr>
              <a:xfrm>
                <a:off x="3605908" y="4695886"/>
                <a:ext cx="318565" cy="162556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E10878BF-3622-3366-659B-CA15C5165824}"/>
                </a:ext>
              </a:extLst>
            </p:cNvPr>
            <p:cNvGrpSpPr/>
            <p:nvPr/>
          </p:nvGrpSpPr>
          <p:grpSpPr>
            <a:xfrm rot="10800000">
              <a:off x="3350135" y="4392213"/>
              <a:ext cx="261557" cy="576489"/>
              <a:chOff x="3605908" y="4392214"/>
              <a:chExt cx="318565" cy="576489"/>
            </a:xfrm>
          </p:grpSpPr>
          <p:cxnSp>
            <p:nvCxnSpPr>
              <p:cNvPr id="16" name="직선 연결선[R] 69">
                <a:extLst>
                  <a:ext uri="{FF2B5EF4-FFF2-40B4-BE49-F238E27FC236}">
                    <a16:creationId xmlns:a16="http://schemas.microsoft.com/office/drawing/2014/main" id="{D33EEFA1-8E8B-0542-FECA-E663CC37114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12676" y="4392214"/>
                <a:ext cx="0" cy="576489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id="{36ED5AAE-6749-E616-F5A7-D8A722E8950F}"/>
                  </a:ext>
                </a:extLst>
              </p:cNvPr>
              <p:cNvSpPr/>
              <p:nvPr/>
            </p:nvSpPr>
            <p:spPr>
              <a:xfrm>
                <a:off x="3605908" y="4483230"/>
                <a:ext cx="318565" cy="162556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C8D7E0C5-1C4B-837A-0575-15DD8E89C81A}"/>
                  </a:ext>
                </a:extLst>
              </p:cNvPr>
              <p:cNvSpPr/>
              <p:nvPr/>
            </p:nvSpPr>
            <p:spPr>
              <a:xfrm>
                <a:off x="3605908" y="4586748"/>
                <a:ext cx="318565" cy="162556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id="{1F642BA7-4CD6-FB32-83EB-33A15412C0C1}"/>
                  </a:ext>
                </a:extLst>
              </p:cNvPr>
              <p:cNvSpPr/>
              <p:nvPr/>
            </p:nvSpPr>
            <p:spPr>
              <a:xfrm>
                <a:off x="3605908" y="4695886"/>
                <a:ext cx="318565" cy="162556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5E26EEF7-B396-58F7-8F8A-6076B93ABC0B}"/>
                </a:ext>
              </a:extLst>
            </p:cNvPr>
            <p:cNvSpPr/>
            <p:nvPr/>
          </p:nvSpPr>
          <p:spPr>
            <a:xfrm>
              <a:off x="3310368" y="4369910"/>
              <a:ext cx="621093" cy="621093"/>
            </a:xfrm>
            <a:prstGeom prst="rect">
              <a:avLst/>
            </a:prstGeom>
            <a:noFill/>
            <a:ln w="2540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9FCA5740-D30D-806E-E52D-24FEBF69A992}"/>
              </a:ext>
            </a:extLst>
          </p:cNvPr>
          <p:cNvSpPr txBox="1"/>
          <p:nvPr/>
        </p:nvSpPr>
        <p:spPr>
          <a:xfrm>
            <a:off x="5130884" y="4876290"/>
            <a:ext cx="68362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300" dirty="0" err="1"/>
              <a:t>balun</a:t>
            </a:r>
            <a:endParaRPr kumimoji="1" lang="en-US" altLang="ko-Kore-KR" sz="1300" dirty="0"/>
          </a:p>
          <a:p>
            <a:pPr algn="ctr"/>
            <a:r>
              <a:rPr kumimoji="1" lang="en-US" altLang="ko-Kore-KR" sz="1300" dirty="0"/>
              <a:t>-0.5dB</a:t>
            </a:r>
            <a:endParaRPr kumimoji="1" lang="ko-Kore-KR" altLang="en-US" sz="13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6BD9E70-A272-2992-A411-9FE9F5A32F43}"/>
              </a:ext>
            </a:extLst>
          </p:cNvPr>
          <p:cNvSpPr txBox="1"/>
          <p:nvPr/>
        </p:nvSpPr>
        <p:spPr>
          <a:xfrm>
            <a:off x="6419538" y="4606976"/>
            <a:ext cx="68362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300"/>
              <a:t>LPF</a:t>
            </a:r>
            <a:endParaRPr kumimoji="1" lang="ko-Kore-KR" altLang="en-US" sz="13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93DA0DE-CEC5-C575-5265-A8A9B1AF1731}"/>
              </a:ext>
            </a:extLst>
          </p:cNvPr>
          <p:cNvSpPr txBox="1"/>
          <p:nvPr/>
        </p:nvSpPr>
        <p:spPr>
          <a:xfrm>
            <a:off x="3848198" y="4846938"/>
            <a:ext cx="68362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300"/>
              <a:t>PI-pad</a:t>
            </a:r>
            <a:endParaRPr kumimoji="1" lang="en-US" altLang="ko-Kore-KR" sz="1300" dirty="0"/>
          </a:p>
          <a:p>
            <a:pPr algn="ctr"/>
            <a:r>
              <a:rPr kumimoji="1" lang="en-US" altLang="ko-Kore-KR" sz="1300"/>
              <a:t>-13dB</a:t>
            </a:r>
            <a:endParaRPr kumimoji="1" lang="ko-Kore-KR" altLang="en-US" sz="13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3C3AA69-3B85-F111-3C9B-7C9E8FEFCCD0}"/>
              </a:ext>
            </a:extLst>
          </p:cNvPr>
          <p:cNvSpPr txBox="1"/>
          <p:nvPr/>
        </p:nvSpPr>
        <p:spPr>
          <a:xfrm>
            <a:off x="7062907" y="4606976"/>
            <a:ext cx="1409774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300"/>
              <a:t>PA</a:t>
            </a:r>
            <a:endParaRPr kumimoji="1" lang="en-US" altLang="ko-Kore-KR" sz="1300" dirty="0"/>
          </a:p>
          <a:p>
            <a:pPr algn="ctr"/>
            <a:r>
              <a:rPr kumimoji="1" lang="en-US" altLang="ko-Kore-KR" sz="1300" dirty="0"/>
              <a:t>+23dB</a:t>
            </a:r>
          </a:p>
          <a:p>
            <a:pPr algn="ctr"/>
            <a:r>
              <a:rPr kumimoji="1" lang="en-US" altLang="ko-Kore-KR" sz="1300" dirty="0"/>
              <a:t>(P1dB +13dBm)</a:t>
            </a:r>
          </a:p>
        </p:txBody>
      </p:sp>
      <p:cxnSp>
        <p:nvCxnSpPr>
          <p:cNvPr id="40" name="직선 연결선[R] 124">
            <a:extLst>
              <a:ext uri="{FF2B5EF4-FFF2-40B4-BE49-F238E27FC236}">
                <a16:creationId xmlns:a16="http://schemas.microsoft.com/office/drawing/2014/main" id="{BEA6E19B-5657-C857-E98A-ACFD396892E3}"/>
              </a:ext>
            </a:extLst>
          </p:cNvPr>
          <p:cNvCxnSpPr>
            <a:cxnSpLocks/>
          </p:cNvCxnSpPr>
          <p:nvPr/>
        </p:nvCxnSpPr>
        <p:spPr>
          <a:xfrm flipH="1">
            <a:off x="5798600" y="4553369"/>
            <a:ext cx="180033" cy="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72B7BA62-762D-BEFD-AABF-88689B9F0D9F}"/>
              </a:ext>
            </a:extLst>
          </p:cNvPr>
          <p:cNvSpPr/>
          <p:nvPr/>
        </p:nvSpPr>
        <p:spPr>
          <a:xfrm>
            <a:off x="2223119" y="3209146"/>
            <a:ext cx="986884" cy="2687224"/>
          </a:xfrm>
          <a:prstGeom prst="rect">
            <a:avLst/>
          </a:prstGeom>
          <a:noFill/>
          <a:ln w="254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>
                <a:solidFill>
                  <a:schemeClr val="tx1"/>
                </a:solidFill>
              </a:rPr>
              <a:t>RFMC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8430907-7C04-0F43-20BD-5784FFB221D7}"/>
              </a:ext>
            </a:extLst>
          </p:cNvPr>
          <p:cNvSpPr/>
          <p:nvPr/>
        </p:nvSpPr>
        <p:spPr>
          <a:xfrm>
            <a:off x="8342047" y="3898356"/>
            <a:ext cx="1187839" cy="775919"/>
          </a:xfrm>
          <a:prstGeom prst="rect">
            <a:avLst/>
          </a:prstGeom>
          <a:noFill/>
          <a:ln w="254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>
                <a:solidFill>
                  <a:schemeClr val="tx1"/>
                </a:solidFill>
              </a:rPr>
              <a:t>SMA </a:t>
            </a:r>
          </a:p>
          <a:p>
            <a:pPr algn="ctr"/>
            <a:r>
              <a:rPr kumimoji="1" lang="en-US" altLang="ko-Kore-KR">
                <a:solidFill>
                  <a:schemeClr val="tx1"/>
                </a:solidFill>
              </a:rPr>
              <a:t>output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cxnSp>
        <p:nvCxnSpPr>
          <p:cNvPr id="45" name="직선 연결선[R] 135">
            <a:extLst>
              <a:ext uri="{FF2B5EF4-FFF2-40B4-BE49-F238E27FC236}">
                <a16:creationId xmlns:a16="http://schemas.microsoft.com/office/drawing/2014/main" id="{98478FAD-D750-23EA-3A20-53C1EE8CC541}"/>
              </a:ext>
            </a:extLst>
          </p:cNvPr>
          <p:cNvCxnSpPr>
            <a:cxnSpLocks/>
            <a:stCxn id="6" idx="1"/>
            <a:endCxn id="47" idx="6"/>
          </p:cNvCxnSpPr>
          <p:nvPr/>
        </p:nvCxnSpPr>
        <p:spPr>
          <a:xfrm flipH="1">
            <a:off x="6238764" y="4283445"/>
            <a:ext cx="212042" cy="1003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타원 45">
            <a:extLst>
              <a:ext uri="{FF2B5EF4-FFF2-40B4-BE49-F238E27FC236}">
                <a16:creationId xmlns:a16="http://schemas.microsoft.com/office/drawing/2014/main" id="{6C966050-950D-D282-E710-D948447ACD7D}"/>
              </a:ext>
            </a:extLst>
          </p:cNvPr>
          <p:cNvSpPr/>
          <p:nvPr/>
        </p:nvSpPr>
        <p:spPr>
          <a:xfrm>
            <a:off x="5980795" y="4521127"/>
            <a:ext cx="60743" cy="60743"/>
          </a:xfrm>
          <a:prstGeom prst="ellipse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ECD32CF0-3ED2-E524-0D82-3EC32B7F2EDB}"/>
              </a:ext>
            </a:extLst>
          </p:cNvPr>
          <p:cNvSpPr/>
          <p:nvPr/>
        </p:nvSpPr>
        <p:spPr>
          <a:xfrm>
            <a:off x="6178021" y="4254076"/>
            <a:ext cx="60743" cy="60743"/>
          </a:xfrm>
          <a:prstGeom prst="ellipse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BF59B2A8-9D58-8F1F-15C3-2B9609C7AF2E}"/>
              </a:ext>
            </a:extLst>
          </p:cNvPr>
          <p:cNvSpPr/>
          <p:nvPr/>
        </p:nvSpPr>
        <p:spPr>
          <a:xfrm>
            <a:off x="6178021" y="4786668"/>
            <a:ext cx="60743" cy="60743"/>
          </a:xfrm>
          <a:prstGeom prst="ellipse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49" name="직선 연결선[R] 144">
            <a:extLst>
              <a:ext uri="{FF2B5EF4-FFF2-40B4-BE49-F238E27FC236}">
                <a16:creationId xmlns:a16="http://schemas.microsoft.com/office/drawing/2014/main" id="{25B51D75-F687-4AB0-EB75-9A8DB1D85744}"/>
              </a:ext>
            </a:extLst>
          </p:cNvPr>
          <p:cNvCxnSpPr>
            <a:cxnSpLocks/>
            <a:stCxn id="47" idx="3"/>
            <a:endCxn id="46" idx="7"/>
          </p:cNvCxnSpPr>
          <p:nvPr/>
        </p:nvCxnSpPr>
        <p:spPr>
          <a:xfrm flipH="1">
            <a:off x="6032642" y="4305923"/>
            <a:ext cx="154275" cy="22410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연결선: 꺾임 49">
            <a:extLst>
              <a:ext uri="{FF2B5EF4-FFF2-40B4-BE49-F238E27FC236}">
                <a16:creationId xmlns:a16="http://schemas.microsoft.com/office/drawing/2014/main" id="{32E6A8F6-F742-E876-C466-52C00AD8FCCB}"/>
              </a:ext>
            </a:extLst>
          </p:cNvPr>
          <p:cNvCxnSpPr>
            <a:cxnSpLocks/>
            <a:stCxn id="48" idx="6"/>
          </p:cNvCxnSpPr>
          <p:nvPr/>
        </p:nvCxnSpPr>
        <p:spPr>
          <a:xfrm>
            <a:off x="6238764" y="4817040"/>
            <a:ext cx="2020010" cy="1253560"/>
          </a:xfrm>
          <a:prstGeom prst="bentConnector3">
            <a:avLst>
              <a:gd name="adj1" fmla="val 12529"/>
            </a:avLst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연결선: 꺾임 52">
            <a:extLst>
              <a:ext uri="{FF2B5EF4-FFF2-40B4-BE49-F238E27FC236}">
                <a16:creationId xmlns:a16="http://schemas.microsoft.com/office/drawing/2014/main" id="{1FFEC3D9-4DB6-DAC5-9965-36ADDD50F621}"/>
              </a:ext>
            </a:extLst>
          </p:cNvPr>
          <p:cNvCxnSpPr>
            <a:cxnSpLocks/>
            <a:endCxn id="47" idx="0"/>
          </p:cNvCxnSpPr>
          <p:nvPr/>
        </p:nvCxnSpPr>
        <p:spPr>
          <a:xfrm>
            <a:off x="3204475" y="3536605"/>
            <a:ext cx="3003918" cy="717471"/>
          </a:xfrm>
          <a:prstGeom prst="bentConnector2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0E24183F-9031-9203-06BC-349BD75B40CA}"/>
              </a:ext>
            </a:extLst>
          </p:cNvPr>
          <p:cNvSpPr txBox="1"/>
          <p:nvPr/>
        </p:nvSpPr>
        <p:spPr>
          <a:xfrm>
            <a:off x="5654781" y="4911834"/>
            <a:ext cx="87591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300"/>
              <a:t>RF SPDT</a:t>
            </a:r>
            <a:endParaRPr kumimoji="1" lang="ko-Kore-KR" altLang="en-US" sz="1300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158E427-4768-0967-18DB-0EC487444342}"/>
              </a:ext>
            </a:extLst>
          </p:cNvPr>
          <p:cNvSpPr txBox="1"/>
          <p:nvPr/>
        </p:nvSpPr>
        <p:spPr>
          <a:xfrm>
            <a:off x="59376" y="117628"/>
            <a:ext cx="285655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/>
              <a:t>DAC</a:t>
            </a:r>
            <a:r>
              <a:rPr lang="ko-KR" altLang="en-US" sz="2500"/>
              <a:t> </a:t>
            </a:r>
            <a:r>
              <a:rPr lang="en-US" altLang="ko-KR" sz="2500"/>
              <a:t>output Arch3</a:t>
            </a:r>
            <a:endParaRPr lang="ko-KR" altLang="en-US" sz="250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C8DB26B4-973A-8602-480C-579F69AEE790}"/>
              </a:ext>
            </a:extLst>
          </p:cNvPr>
          <p:cNvSpPr txBox="1"/>
          <p:nvPr/>
        </p:nvSpPr>
        <p:spPr>
          <a:xfrm>
            <a:off x="7852837" y="2172620"/>
            <a:ext cx="19075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en-US" sz="1800" b="1"/>
              <a:t>ERA-3SM+ </a:t>
            </a:r>
            <a:endParaRPr lang="ko-KR" altLang="en-US" b="1"/>
          </a:p>
        </p:txBody>
      </p: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1C0DE481-3BA8-5133-C25A-5A56EA16280A}"/>
              </a:ext>
            </a:extLst>
          </p:cNvPr>
          <p:cNvCxnSpPr>
            <a:cxnSpLocks/>
            <a:stCxn id="10" idx="0"/>
            <a:endCxn id="56" idx="2"/>
          </p:cNvCxnSpPr>
          <p:nvPr/>
        </p:nvCxnSpPr>
        <p:spPr>
          <a:xfrm flipV="1">
            <a:off x="4193037" y="2726334"/>
            <a:ext cx="4856" cy="1516532"/>
          </a:xfrm>
          <a:prstGeom prst="line">
            <a:avLst/>
          </a:prstGeom>
          <a:ln w="19050"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C9543972-CC59-38BB-5397-A5A3599AF430}"/>
              </a:ext>
            </a:extLst>
          </p:cNvPr>
          <p:cNvCxnSpPr>
            <a:cxnSpLocks/>
            <a:stCxn id="4" idx="1"/>
            <a:endCxn id="65" idx="2"/>
          </p:cNvCxnSpPr>
          <p:nvPr/>
        </p:nvCxnSpPr>
        <p:spPr>
          <a:xfrm flipV="1">
            <a:off x="7873421" y="2541952"/>
            <a:ext cx="933175" cy="1600242"/>
          </a:xfrm>
          <a:prstGeom prst="line">
            <a:avLst/>
          </a:prstGeom>
          <a:ln w="19050"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9F0E31F0-0209-07AF-029B-C66C3EFA5533}"/>
              </a:ext>
            </a:extLst>
          </p:cNvPr>
          <p:cNvSpPr txBox="1"/>
          <p:nvPr/>
        </p:nvSpPr>
        <p:spPr>
          <a:xfrm>
            <a:off x="6271277" y="2204539"/>
            <a:ext cx="17487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/>
              <a:t>LFCG-1000+</a:t>
            </a:r>
            <a:endParaRPr lang="ko-KR" altLang="en-US" b="1"/>
          </a:p>
        </p:txBody>
      </p: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2BA12069-7DCA-7D8D-5E40-FB2B9CE44E8A}"/>
              </a:ext>
            </a:extLst>
          </p:cNvPr>
          <p:cNvCxnSpPr>
            <a:cxnSpLocks/>
            <a:stCxn id="6" idx="0"/>
            <a:endCxn id="71" idx="2"/>
          </p:cNvCxnSpPr>
          <p:nvPr/>
        </p:nvCxnSpPr>
        <p:spPr>
          <a:xfrm flipV="1">
            <a:off x="6761353" y="2573871"/>
            <a:ext cx="384316" cy="1399027"/>
          </a:xfrm>
          <a:prstGeom prst="line">
            <a:avLst/>
          </a:prstGeom>
          <a:ln w="19050"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A897D51F-BF9D-FBAB-0F0F-69F1B253F5E3}"/>
              </a:ext>
            </a:extLst>
          </p:cNvPr>
          <p:cNvSpPr txBox="1"/>
          <p:nvPr/>
        </p:nvSpPr>
        <p:spPr>
          <a:xfrm>
            <a:off x="4837790" y="2191727"/>
            <a:ext cx="15971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b="1" i="0">
                <a:effectLst/>
              </a:rPr>
              <a:t>TCM2-33X+</a:t>
            </a:r>
            <a:endParaRPr lang="ko-KR" altLang="en-US" b="1"/>
          </a:p>
        </p:txBody>
      </p: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3F47FBC5-D47D-96C3-062A-7F9975F38C28}"/>
              </a:ext>
            </a:extLst>
          </p:cNvPr>
          <p:cNvCxnSpPr>
            <a:cxnSpLocks/>
            <a:stCxn id="15" idx="0"/>
            <a:endCxn id="77" idx="2"/>
          </p:cNvCxnSpPr>
          <p:nvPr/>
        </p:nvCxnSpPr>
        <p:spPr>
          <a:xfrm flipV="1">
            <a:off x="5472699" y="2561059"/>
            <a:ext cx="163669" cy="1681153"/>
          </a:xfrm>
          <a:prstGeom prst="line">
            <a:avLst/>
          </a:prstGeom>
          <a:ln w="19050"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TextBox 24">
            <a:extLst>
              <a:ext uri="{FF2B5EF4-FFF2-40B4-BE49-F238E27FC236}">
                <a16:creationId xmlns:a16="http://schemas.microsoft.com/office/drawing/2014/main" id="{5425818D-6BC4-2E0B-AFCD-2F0E8AE2597C}"/>
              </a:ext>
            </a:extLst>
          </p:cNvPr>
          <p:cNvSpPr txBox="1"/>
          <p:nvPr/>
        </p:nvSpPr>
        <p:spPr>
          <a:xfrm>
            <a:off x="3300653" y="5881569"/>
            <a:ext cx="19186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ore-K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 dirty="0"/>
              <a:t>HMC545A</a:t>
            </a:r>
          </a:p>
          <a:p>
            <a:r>
              <a:rPr lang="en-US" altLang="ko-KR" b="1" dirty="0"/>
              <a:t>QPC7522</a:t>
            </a:r>
          </a:p>
          <a:p>
            <a:r>
              <a:rPr lang="en-US" altLang="ko-KR" b="1" dirty="0"/>
              <a:t>HSWA2-30DR+</a:t>
            </a:r>
            <a:endParaRPr lang="ko-KR" altLang="en-US" b="1" dirty="0"/>
          </a:p>
        </p:txBody>
      </p: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4EB82198-2F69-85FE-EEE1-EDCA9E873451}"/>
              </a:ext>
            </a:extLst>
          </p:cNvPr>
          <p:cNvCxnSpPr>
            <a:cxnSpLocks/>
            <a:endCxn id="64" idx="0"/>
          </p:cNvCxnSpPr>
          <p:nvPr/>
        </p:nvCxnSpPr>
        <p:spPr>
          <a:xfrm flipH="1">
            <a:off x="4259983" y="5188734"/>
            <a:ext cx="1833207" cy="692835"/>
          </a:xfrm>
          <a:prstGeom prst="line">
            <a:avLst/>
          </a:prstGeom>
          <a:ln w="19050"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D1A780B7-7EF7-6223-41EF-70775FBEDB34}"/>
              </a:ext>
            </a:extLst>
          </p:cNvPr>
          <p:cNvSpPr/>
          <p:nvPr/>
        </p:nvSpPr>
        <p:spPr>
          <a:xfrm>
            <a:off x="9275103" y="1034857"/>
            <a:ext cx="1353274" cy="731176"/>
          </a:xfrm>
          <a:prstGeom prst="rect">
            <a:avLst/>
          </a:prstGeom>
          <a:noFill/>
          <a:ln w="254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>
                <a:solidFill>
                  <a:schemeClr val="tx1"/>
                </a:solidFill>
              </a:rPr>
              <a:t>regulator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cxnSp>
        <p:nvCxnSpPr>
          <p:cNvPr id="76" name="연결선: 꺾임 75">
            <a:extLst>
              <a:ext uri="{FF2B5EF4-FFF2-40B4-BE49-F238E27FC236}">
                <a16:creationId xmlns:a16="http://schemas.microsoft.com/office/drawing/2014/main" id="{3F74A277-6158-BC59-4FB8-BC59483EDB53}"/>
              </a:ext>
            </a:extLst>
          </p:cNvPr>
          <p:cNvCxnSpPr>
            <a:cxnSpLocks/>
            <a:stCxn id="75" idx="2"/>
            <a:endCxn id="4" idx="1"/>
          </p:cNvCxnSpPr>
          <p:nvPr/>
        </p:nvCxnSpPr>
        <p:spPr>
          <a:xfrm rot="5400000">
            <a:off x="7724501" y="1914954"/>
            <a:ext cx="2376161" cy="2078319"/>
          </a:xfrm>
          <a:prstGeom prst="bentConnector3">
            <a:avLst>
              <a:gd name="adj1" fmla="val 82870"/>
            </a:avLst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56A345CC-5DC4-C56B-07EF-C054670445D0}"/>
              </a:ext>
            </a:extLst>
          </p:cNvPr>
          <p:cNvSpPr txBox="1"/>
          <p:nvPr/>
        </p:nvSpPr>
        <p:spPr>
          <a:xfrm>
            <a:off x="10095222" y="1956262"/>
            <a:ext cx="6222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en-US" sz="1800"/>
              <a:t>7V</a:t>
            </a:r>
            <a:endParaRPr lang="ko-KR" altLang="en-US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C065E164-CCAE-FF02-C642-62F7B17FDAD4}"/>
              </a:ext>
            </a:extLst>
          </p:cNvPr>
          <p:cNvSpPr txBox="1"/>
          <p:nvPr/>
        </p:nvSpPr>
        <p:spPr>
          <a:xfrm>
            <a:off x="10095222" y="438690"/>
            <a:ext cx="19957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en-US" sz="1800"/>
              <a:t>12V from RFMC</a:t>
            </a:r>
            <a:endParaRPr lang="ko-KR" altLang="en-US"/>
          </a:p>
        </p:txBody>
      </p:sp>
      <p:sp>
        <p:nvSpPr>
          <p:cNvPr id="112" name="아래쪽 화살표[D] 127">
            <a:extLst>
              <a:ext uri="{FF2B5EF4-FFF2-40B4-BE49-F238E27FC236}">
                <a16:creationId xmlns:a16="http://schemas.microsoft.com/office/drawing/2014/main" id="{56603FC2-B127-341C-239C-0D0485EFF0E8}"/>
              </a:ext>
            </a:extLst>
          </p:cNvPr>
          <p:cNvSpPr/>
          <p:nvPr/>
        </p:nvSpPr>
        <p:spPr>
          <a:xfrm>
            <a:off x="9916119" y="677908"/>
            <a:ext cx="71241" cy="297296"/>
          </a:xfrm>
          <a:prstGeom prst="downArrow">
            <a:avLst/>
          </a:prstGeom>
          <a:solidFill>
            <a:schemeClr val="tx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cxnSp>
        <p:nvCxnSpPr>
          <p:cNvPr id="115" name="직선 연결선[R] 117">
            <a:extLst>
              <a:ext uri="{FF2B5EF4-FFF2-40B4-BE49-F238E27FC236}">
                <a16:creationId xmlns:a16="http://schemas.microsoft.com/office/drawing/2014/main" id="{40877C0D-F736-B077-3F29-269786288F01}"/>
              </a:ext>
            </a:extLst>
          </p:cNvPr>
          <p:cNvCxnSpPr>
            <a:cxnSpLocks/>
            <a:endCxn id="6" idx="3"/>
          </p:cNvCxnSpPr>
          <p:nvPr/>
        </p:nvCxnSpPr>
        <p:spPr>
          <a:xfrm flipH="1">
            <a:off x="7071899" y="4283445"/>
            <a:ext cx="258322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6" name="직선 연결선[R] 117">
            <a:extLst>
              <a:ext uri="{FF2B5EF4-FFF2-40B4-BE49-F238E27FC236}">
                <a16:creationId xmlns:a16="http://schemas.microsoft.com/office/drawing/2014/main" id="{F63FE9AD-F5D8-947B-1D71-262DE4C5277E}"/>
              </a:ext>
            </a:extLst>
          </p:cNvPr>
          <p:cNvCxnSpPr>
            <a:cxnSpLocks/>
          </p:cNvCxnSpPr>
          <p:nvPr/>
        </p:nvCxnSpPr>
        <p:spPr>
          <a:xfrm flipH="1">
            <a:off x="7403246" y="4284057"/>
            <a:ext cx="246786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직선 연결선 116">
            <a:extLst>
              <a:ext uri="{FF2B5EF4-FFF2-40B4-BE49-F238E27FC236}">
                <a16:creationId xmlns:a16="http://schemas.microsoft.com/office/drawing/2014/main" id="{01AC8B2F-373C-8448-6458-92ACFF90F33E}"/>
              </a:ext>
            </a:extLst>
          </p:cNvPr>
          <p:cNvCxnSpPr/>
          <p:nvPr/>
        </p:nvCxnSpPr>
        <p:spPr>
          <a:xfrm>
            <a:off x="7330221" y="4142194"/>
            <a:ext cx="0" cy="26479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8" name="직선 연결선 117">
            <a:extLst>
              <a:ext uri="{FF2B5EF4-FFF2-40B4-BE49-F238E27FC236}">
                <a16:creationId xmlns:a16="http://schemas.microsoft.com/office/drawing/2014/main" id="{AE112570-D401-96D9-1227-2AE523450CB3}"/>
              </a:ext>
            </a:extLst>
          </p:cNvPr>
          <p:cNvCxnSpPr/>
          <p:nvPr/>
        </p:nvCxnSpPr>
        <p:spPr>
          <a:xfrm>
            <a:off x="7403246" y="4142194"/>
            <a:ext cx="0" cy="26479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5" name="직선 연결선[R] 117">
            <a:extLst>
              <a:ext uri="{FF2B5EF4-FFF2-40B4-BE49-F238E27FC236}">
                <a16:creationId xmlns:a16="http://schemas.microsoft.com/office/drawing/2014/main" id="{55B72F5E-F9EB-4550-EF51-AEFBA0D20CAB}"/>
              </a:ext>
            </a:extLst>
          </p:cNvPr>
          <p:cNvCxnSpPr>
            <a:cxnSpLocks/>
          </p:cNvCxnSpPr>
          <p:nvPr/>
        </p:nvCxnSpPr>
        <p:spPr>
          <a:xfrm flipH="1">
            <a:off x="8108294" y="4283445"/>
            <a:ext cx="65932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6" name="직선 연결선[R] 117">
            <a:extLst>
              <a:ext uri="{FF2B5EF4-FFF2-40B4-BE49-F238E27FC236}">
                <a16:creationId xmlns:a16="http://schemas.microsoft.com/office/drawing/2014/main" id="{0BAF5226-A736-D048-9FDA-1AAD2723ED1B}"/>
              </a:ext>
            </a:extLst>
          </p:cNvPr>
          <p:cNvCxnSpPr>
            <a:cxnSpLocks/>
          </p:cNvCxnSpPr>
          <p:nvPr/>
        </p:nvCxnSpPr>
        <p:spPr>
          <a:xfrm flipH="1">
            <a:off x="8247251" y="4284057"/>
            <a:ext cx="81686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7" name="직선 연결선 126">
            <a:extLst>
              <a:ext uri="{FF2B5EF4-FFF2-40B4-BE49-F238E27FC236}">
                <a16:creationId xmlns:a16="http://schemas.microsoft.com/office/drawing/2014/main" id="{E5BC80F0-C254-0469-7E97-DC4F402789D1}"/>
              </a:ext>
            </a:extLst>
          </p:cNvPr>
          <p:cNvCxnSpPr/>
          <p:nvPr/>
        </p:nvCxnSpPr>
        <p:spPr>
          <a:xfrm>
            <a:off x="8174226" y="4142194"/>
            <a:ext cx="0" cy="26479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8" name="직선 연결선 127">
            <a:extLst>
              <a:ext uri="{FF2B5EF4-FFF2-40B4-BE49-F238E27FC236}">
                <a16:creationId xmlns:a16="http://schemas.microsoft.com/office/drawing/2014/main" id="{4E46308D-258B-E89C-A5C5-2DC4EB747078}"/>
              </a:ext>
            </a:extLst>
          </p:cNvPr>
          <p:cNvCxnSpPr/>
          <p:nvPr/>
        </p:nvCxnSpPr>
        <p:spPr>
          <a:xfrm>
            <a:off x="8247251" y="4142194"/>
            <a:ext cx="0" cy="26479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02A0E376-1C92-7B49-4C4B-17CB08CAD8C5}"/>
              </a:ext>
            </a:extLst>
          </p:cNvPr>
          <p:cNvSpPr txBox="1"/>
          <p:nvPr/>
        </p:nvSpPr>
        <p:spPr>
          <a:xfrm>
            <a:off x="3399315" y="2080003"/>
            <a:ext cx="15971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i="0">
                <a:effectLst/>
              </a:rPr>
              <a:t>Discrete Component</a:t>
            </a:r>
            <a:endParaRPr lang="ko-KR" altLang="en-US"/>
          </a:p>
        </p:txBody>
      </p:sp>
      <p:cxnSp>
        <p:nvCxnSpPr>
          <p:cNvPr id="70" name="직선 연결선[R] 120">
            <a:extLst>
              <a:ext uri="{FF2B5EF4-FFF2-40B4-BE49-F238E27FC236}">
                <a16:creationId xmlns:a16="http://schemas.microsoft.com/office/drawing/2014/main" id="{FC66338D-730F-2B13-2D09-50527C5B22EB}"/>
              </a:ext>
            </a:extLst>
          </p:cNvPr>
          <p:cNvCxnSpPr>
            <a:cxnSpLocks/>
          </p:cNvCxnSpPr>
          <p:nvPr/>
        </p:nvCxnSpPr>
        <p:spPr>
          <a:xfrm flipH="1" flipV="1">
            <a:off x="3238543" y="4441357"/>
            <a:ext cx="620334" cy="1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직선 연결선[R] 120">
            <a:extLst>
              <a:ext uri="{FF2B5EF4-FFF2-40B4-BE49-F238E27FC236}">
                <a16:creationId xmlns:a16="http://schemas.microsoft.com/office/drawing/2014/main" id="{EFE73702-73E8-DFC0-4726-445EA5852977}"/>
              </a:ext>
            </a:extLst>
          </p:cNvPr>
          <p:cNvCxnSpPr>
            <a:cxnSpLocks/>
          </p:cNvCxnSpPr>
          <p:nvPr/>
        </p:nvCxnSpPr>
        <p:spPr>
          <a:xfrm flipH="1" flipV="1">
            <a:off x="3238543" y="4644147"/>
            <a:ext cx="620334" cy="1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직선 연결선[R] 89">
            <a:extLst>
              <a:ext uri="{FF2B5EF4-FFF2-40B4-BE49-F238E27FC236}">
                <a16:creationId xmlns:a16="http://schemas.microsoft.com/office/drawing/2014/main" id="{E8A46034-6EDE-6925-42BE-F92B4E7C3DB6}"/>
              </a:ext>
            </a:extLst>
          </p:cNvPr>
          <p:cNvCxnSpPr>
            <a:cxnSpLocks/>
          </p:cNvCxnSpPr>
          <p:nvPr/>
        </p:nvCxnSpPr>
        <p:spPr>
          <a:xfrm flipH="1">
            <a:off x="4516438" y="4456070"/>
            <a:ext cx="21621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직선 연결선[R] 89">
            <a:extLst>
              <a:ext uri="{FF2B5EF4-FFF2-40B4-BE49-F238E27FC236}">
                <a16:creationId xmlns:a16="http://schemas.microsoft.com/office/drawing/2014/main" id="{AA8747B0-D3BA-0F9A-54D6-123E5E63D37E}"/>
              </a:ext>
            </a:extLst>
          </p:cNvPr>
          <p:cNvCxnSpPr>
            <a:cxnSpLocks/>
          </p:cNvCxnSpPr>
          <p:nvPr/>
        </p:nvCxnSpPr>
        <p:spPr>
          <a:xfrm flipH="1">
            <a:off x="4805673" y="4456070"/>
            <a:ext cx="356479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2" name="직선 연결선[R] 89">
            <a:extLst>
              <a:ext uri="{FF2B5EF4-FFF2-40B4-BE49-F238E27FC236}">
                <a16:creationId xmlns:a16="http://schemas.microsoft.com/office/drawing/2014/main" id="{A44FC449-1110-38C3-C253-000C555F9D94}"/>
              </a:ext>
            </a:extLst>
          </p:cNvPr>
          <p:cNvCxnSpPr>
            <a:cxnSpLocks/>
          </p:cNvCxnSpPr>
          <p:nvPr/>
        </p:nvCxnSpPr>
        <p:spPr>
          <a:xfrm flipH="1">
            <a:off x="4516438" y="4634812"/>
            <a:ext cx="21621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" name="직선 연결선[R] 89">
            <a:extLst>
              <a:ext uri="{FF2B5EF4-FFF2-40B4-BE49-F238E27FC236}">
                <a16:creationId xmlns:a16="http://schemas.microsoft.com/office/drawing/2014/main" id="{14ACF9AC-203E-E448-F19C-CE28E1128D2F}"/>
              </a:ext>
            </a:extLst>
          </p:cNvPr>
          <p:cNvCxnSpPr>
            <a:cxnSpLocks/>
          </p:cNvCxnSpPr>
          <p:nvPr/>
        </p:nvCxnSpPr>
        <p:spPr>
          <a:xfrm flipH="1">
            <a:off x="4805673" y="4634812"/>
            <a:ext cx="356479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" name="직선 연결선 104">
            <a:extLst>
              <a:ext uri="{FF2B5EF4-FFF2-40B4-BE49-F238E27FC236}">
                <a16:creationId xmlns:a16="http://schemas.microsoft.com/office/drawing/2014/main" id="{C9A64773-9375-A2D9-483D-651E5EDD2318}"/>
              </a:ext>
            </a:extLst>
          </p:cNvPr>
          <p:cNvCxnSpPr>
            <a:cxnSpLocks/>
          </p:cNvCxnSpPr>
          <p:nvPr/>
        </p:nvCxnSpPr>
        <p:spPr>
          <a:xfrm>
            <a:off x="4805673" y="4572539"/>
            <a:ext cx="0" cy="12098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0" name="직선 연결선 119">
            <a:extLst>
              <a:ext uri="{FF2B5EF4-FFF2-40B4-BE49-F238E27FC236}">
                <a16:creationId xmlns:a16="http://schemas.microsoft.com/office/drawing/2014/main" id="{FFBB33C6-0C32-7E36-25EE-4B1AAD00C2EC}"/>
              </a:ext>
            </a:extLst>
          </p:cNvPr>
          <p:cNvCxnSpPr>
            <a:cxnSpLocks/>
          </p:cNvCxnSpPr>
          <p:nvPr/>
        </p:nvCxnSpPr>
        <p:spPr>
          <a:xfrm>
            <a:off x="4732648" y="4572539"/>
            <a:ext cx="0" cy="12098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1" name="직선 연결선 120">
            <a:extLst>
              <a:ext uri="{FF2B5EF4-FFF2-40B4-BE49-F238E27FC236}">
                <a16:creationId xmlns:a16="http://schemas.microsoft.com/office/drawing/2014/main" id="{F81B3477-1FCF-E7C8-A43F-56FC9A45D965}"/>
              </a:ext>
            </a:extLst>
          </p:cNvPr>
          <p:cNvCxnSpPr>
            <a:cxnSpLocks/>
          </p:cNvCxnSpPr>
          <p:nvPr/>
        </p:nvCxnSpPr>
        <p:spPr>
          <a:xfrm>
            <a:off x="4805673" y="4402908"/>
            <a:ext cx="0" cy="12098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2" name="직선 연결선 121">
            <a:extLst>
              <a:ext uri="{FF2B5EF4-FFF2-40B4-BE49-F238E27FC236}">
                <a16:creationId xmlns:a16="http://schemas.microsoft.com/office/drawing/2014/main" id="{A692D184-CCA5-58AA-3E67-1B3314BF1C88}"/>
              </a:ext>
            </a:extLst>
          </p:cNvPr>
          <p:cNvCxnSpPr>
            <a:cxnSpLocks/>
          </p:cNvCxnSpPr>
          <p:nvPr/>
        </p:nvCxnSpPr>
        <p:spPr>
          <a:xfrm>
            <a:off x="4732648" y="4402908"/>
            <a:ext cx="0" cy="12098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화살표: U자형 2">
            <a:extLst>
              <a:ext uri="{FF2B5EF4-FFF2-40B4-BE49-F238E27FC236}">
                <a16:creationId xmlns:a16="http://schemas.microsoft.com/office/drawing/2014/main" id="{74A2BFBF-D4F3-E91D-B3CD-76348F081912}"/>
              </a:ext>
            </a:extLst>
          </p:cNvPr>
          <p:cNvSpPr/>
          <p:nvPr/>
        </p:nvSpPr>
        <p:spPr>
          <a:xfrm rot="5400000">
            <a:off x="5152220" y="-529361"/>
            <a:ext cx="708299" cy="3793753"/>
          </a:xfrm>
          <a:prstGeom prst="uturnArrow">
            <a:avLst>
              <a:gd name="adj1" fmla="val 25000"/>
              <a:gd name="adj2" fmla="val 25000"/>
              <a:gd name="adj3" fmla="val 25000"/>
              <a:gd name="adj4" fmla="val 43750"/>
              <a:gd name="adj5" fmla="val 97851"/>
            </a:avLst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60E9786-F324-E603-D506-B4164CDA04FA}"/>
              </a:ext>
            </a:extLst>
          </p:cNvPr>
          <p:cNvSpPr txBox="1"/>
          <p:nvPr/>
        </p:nvSpPr>
        <p:spPr>
          <a:xfrm>
            <a:off x="3548710" y="566792"/>
            <a:ext cx="36119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i="0">
                <a:effectLst/>
              </a:rPr>
              <a:t>reflection -&gt; at least -27dB</a:t>
            </a:r>
            <a:endParaRPr lang="ko-KR" altLang="en-US"/>
          </a:p>
        </p:txBody>
      </p:sp>
      <p:sp>
        <p:nvSpPr>
          <p:cNvPr id="2" name="자유형 83">
            <a:extLst>
              <a:ext uri="{FF2B5EF4-FFF2-40B4-BE49-F238E27FC236}">
                <a16:creationId xmlns:a16="http://schemas.microsoft.com/office/drawing/2014/main" id="{A7581B63-3D85-02BD-B8D2-4212230CBA47}"/>
              </a:ext>
            </a:extLst>
          </p:cNvPr>
          <p:cNvSpPr/>
          <p:nvPr/>
        </p:nvSpPr>
        <p:spPr>
          <a:xfrm>
            <a:off x="8215911" y="6056623"/>
            <a:ext cx="85725" cy="412314"/>
          </a:xfrm>
          <a:custGeom>
            <a:avLst/>
            <a:gdLst>
              <a:gd name="connsiteX0" fmla="*/ 46434 w 85725"/>
              <a:gd name="connsiteY0" fmla="*/ 0 h 692944"/>
              <a:gd name="connsiteX1" fmla="*/ 46434 w 85725"/>
              <a:gd name="connsiteY1" fmla="*/ 121444 h 692944"/>
              <a:gd name="connsiteX2" fmla="*/ 85725 w 85725"/>
              <a:gd name="connsiteY2" fmla="*/ 160735 h 692944"/>
              <a:gd name="connsiteX3" fmla="*/ 10716 w 85725"/>
              <a:gd name="connsiteY3" fmla="*/ 235744 h 692944"/>
              <a:gd name="connsiteX4" fmla="*/ 82153 w 85725"/>
              <a:gd name="connsiteY4" fmla="*/ 307181 h 692944"/>
              <a:gd name="connsiteX5" fmla="*/ 3571 w 85725"/>
              <a:gd name="connsiteY5" fmla="*/ 385763 h 692944"/>
              <a:gd name="connsiteX6" fmla="*/ 78581 w 85725"/>
              <a:gd name="connsiteY6" fmla="*/ 460773 h 692944"/>
              <a:gd name="connsiteX7" fmla="*/ 0 w 85725"/>
              <a:gd name="connsiteY7" fmla="*/ 539354 h 692944"/>
              <a:gd name="connsiteX8" fmla="*/ 46434 w 85725"/>
              <a:gd name="connsiteY8" fmla="*/ 585788 h 692944"/>
              <a:gd name="connsiteX9" fmla="*/ 46434 w 85725"/>
              <a:gd name="connsiteY9" fmla="*/ 692944 h 6929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5725" h="692944">
                <a:moveTo>
                  <a:pt x="46434" y="0"/>
                </a:moveTo>
                <a:lnTo>
                  <a:pt x="46434" y="121444"/>
                </a:lnTo>
                <a:lnTo>
                  <a:pt x="85725" y="160735"/>
                </a:lnTo>
                <a:lnTo>
                  <a:pt x="10716" y="235744"/>
                </a:lnTo>
                <a:lnTo>
                  <a:pt x="82153" y="307181"/>
                </a:lnTo>
                <a:lnTo>
                  <a:pt x="3571" y="385763"/>
                </a:lnTo>
                <a:lnTo>
                  <a:pt x="78581" y="460773"/>
                </a:lnTo>
                <a:lnTo>
                  <a:pt x="0" y="539354"/>
                </a:lnTo>
                <a:lnTo>
                  <a:pt x="46434" y="585788"/>
                </a:lnTo>
                <a:lnTo>
                  <a:pt x="46434" y="692944"/>
                </a:ln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7526A388-45AC-9C96-D2DA-A7A5C6C45E22}"/>
              </a:ext>
            </a:extLst>
          </p:cNvPr>
          <p:cNvCxnSpPr/>
          <p:nvPr/>
        </p:nvCxnSpPr>
        <p:spPr>
          <a:xfrm>
            <a:off x="8079759" y="6468937"/>
            <a:ext cx="35727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AD6FD8EE-7844-BA54-4802-7FDD4B2EAA6C}"/>
              </a:ext>
            </a:extLst>
          </p:cNvPr>
          <p:cNvCxnSpPr>
            <a:cxnSpLocks/>
          </p:cNvCxnSpPr>
          <p:nvPr/>
        </p:nvCxnSpPr>
        <p:spPr>
          <a:xfrm flipV="1">
            <a:off x="8080446" y="6468937"/>
            <a:ext cx="93780" cy="10668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95157A84-E3D6-1ED4-7DBE-DFDDF734C755}"/>
              </a:ext>
            </a:extLst>
          </p:cNvPr>
          <p:cNvCxnSpPr>
            <a:cxnSpLocks/>
          </p:cNvCxnSpPr>
          <p:nvPr/>
        </p:nvCxnSpPr>
        <p:spPr>
          <a:xfrm flipV="1">
            <a:off x="8164616" y="6468937"/>
            <a:ext cx="93780" cy="10668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C6AB50F6-20F6-5E40-8173-828560AED2C7}"/>
              </a:ext>
            </a:extLst>
          </p:cNvPr>
          <p:cNvCxnSpPr>
            <a:cxnSpLocks/>
          </p:cNvCxnSpPr>
          <p:nvPr/>
        </p:nvCxnSpPr>
        <p:spPr>
          <a:xfrm flipV="1">
            <a:off x="8262801" y="6468937"/>
            <a:ext cx="93780" cy="10668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19583648-BA1D-2ED3-9E66-BCE5D0782230}"/>
              </a:ext>
            </a:extLst>
          </p:cNvPr>
          <p:cNvCxnSpPr>
            <a:cxnSpLocks/>
          </p:cNvCxnSpPr>
          <p:nvPr/>
        </p:nvCxnSpPr>
        <p:spPr>
          <a:xfrm flipV="1">
            <a:off x="8349917" y="6468937"/>
            <a:ext cx="93780" cy="10668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5464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4192551-59CB-6977-9443-DA239A02B5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7987" y="290482"/>
            <a:ext cx="9636026" cy="538638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68F15BE-A76A-76D2-EBD1-F2C765020333}"/>
              </a:ext>
            </a:extLst>
          </p:cNvPr>
          <p:cNvSpPr txBox="1"/>
          <p:nvPr/>
        </p:nvSpPr>
        <p:spPr>
          <a:xfrm>
            <a:off x="947059" y="5874170"/>
            <a:ext cx="81375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i="0">
                <a:effectLst/>
              </a:rPr>
              <a:t>Without Attneuator, High S11 value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4605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1983</TotalTime>
  <Words>467</Words>
  <Application>Microsoft Office PowerPoint</Application>
  <PresentationFormat>와이드스크린</PresentationFormat>
  <Paragraphs>194</Paragraphs>
  <Slides>31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34" baseType="lpstr">
      <vt:lpstr>맑은 고딕</vt:lpstr>
      <vt:lpstr>Arial</vt:lpstr>
      <vt:lpstr>Office 테마</vt:lpstr>
      <vt:lpstr>RFSoC RF FrontEnd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Artiq RFSoC SAWG</vt:lpstr>
      <vt:lpstr>DAC_AVTT Connection</vt:lpstr>
      <vt:lpstr>VADJ connection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RFSoC RF FrontEnd</dc:title>
  <dc:creator>Jeonghyun Park</dc:creator>
  <cp:lastModifiedBy>Jeonghyun Park</cp:lastModifiedBy>
  <cp:revision>255</cp:revision>
  <dcterms:created xsi:type="dcterms:W3CDTF">2023-11-22T02:58:21Z</dcterms:created>
  <dcterms:modified xsi:type="dcterms:W3CDTF">2023-12-14T13:27:41Z</dcterms:modified>
</cp:coreProperties>
</file>